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1"/>
  </p:handoutMasterIdLst>
  <p:sldIdLst>
    <p:sldId id="1326" r:id="rId3"/>
    <p:sldId id="835" r:id="rId5"/>
    <p:sldId id="1754" r:id="rId6"/>
    <p:sldId id="1781" r:id="rId7"/>
    <p:sldId id="1760" r:id="rId8"/>
    <p:sldId id="1805" r:id="rId9"/>
    <p:sldId id="1804" r:id="rId10"/>
    <p:sldId id="1806" r:id="rId11"/>
    <p:sldId id="1807" r:id="rId12"/>
    <p:sldId id="1809" r:id="rId13"/>
    <p:sldId id="1835" r:id="rId14"/>
    <p:sldId id="1808" r:id="rId15"/>
    <p:sldId id="1893" r:id="rId16"/>
    <p:sldId id="1859" r:id="rId17"/>
    <p:sldId id="1857" r:id="rId18"/>
    <p:sldId id="1860" r:id="rId19"/>
    <p:sldId id="1863" r:id="rId20"/>
    <p:sldId id="1884" r:id="rId21"/>
    <p:sldId id="1894" r:id="rId22"/>
    <p:sldId id="1886" r:id="rId23"/>
    <p:sldId id="1895" r:id="rId24"/>
    <p:sldId id="1888" r:id="rId25"/>
    <p:sldId id="1887" r:id="rId26"/>
    <p:sldId id="1889" r:id="rId27"/>
    <p:sldId id="1890" r:id="rId28"/>
    <p:sldId id="1891" r:id="rId29"/>
    <p:sldId id="1856" r:id="rId30"/>
    <p:sldId id="1896" r:id="rId31"/>
    <p:sldId id="1897" r:id="rId32"/>
    <p:sldId id="1898" r:id="rId33"/>
    <p:sldId id="1858" r:id="rId34"/>
    <p:sldId id="1812" r:id="rId35"/>
    <p:sldId id="1855" r:id="rId36"/>
    <p:sldId id="1818" r:id="rId37"/>
    <p:sldId id="1827" r:id="rId38"/>
    <p:sldId id="1815" r:id="rId39"/>
    <p:sldId id="1816" r:id="rId40"/>
    <p:sldId id="1817" r:id="rId41"/>
    <p:sldId id="1782" r:id="rId42"/>
    <p:sldId id="1819" r:id="rId43"/>
    <p:sldId id="1836" r:id="rId44"/>
    <p:sldId id="1837" r:id="rId45"/>
    <p:sldId id="1838" r:id="rId46"/>
    <p:sldId id="1850" r:id="rId47"/>
    <p:sldId id="1839" r:id="rId48"/>
    <p:sldId id="1853" r:id="rId49"/>
    <p:sldId id="1713" r:id="rId50"/>
  </p:sldIdLst>
  <p:sldSz cx="9144000" cy="6858000" type="screen4x3"/>
  <p:notesSz cx="10234295" cy="7103745"/>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0000"/>
    <a:srgbClr val="FFF7F7"/>
    <a:srgbClr val="CCECFF"/>
    <a:srgbClr val="FFCCFF"/>
    <a:srgbClr val="B6DF89"/>
    <a:srgbClr val="FFDDDD"/>
    <a:srgbClr val="D2F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424" autoAdjust="0"/>
  </p:normalViewPr>
  <p:slideViewPr>
    <p:cSldViewPr>
      <p:cViewPr varScale="1">
        <p:scale>
          <a:sx n="86" d="100"/>
          <a:sy n="86" d="100"/>
        </p:scale>
        <p:origin x="1248" y="48"/>
      </p:cViewPr>
      <p:guideLst>
        <p:guide orient="horz" pos="2189"/>
        <p:guide pos="2895"/>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0" d="100"/>
        <a:sy n="60" d="100"/>
      </p:scale>
      <p:origin x="0" y="0"/>
    </p:cViewPr>
  </p:sorterViewPr>
  <p:notesViewPr>
    <p:cSldViewPr>
      <p:cViewPr>
        <p:scale>
          <a:sx n="100" d="100"/>
          <a:sy n="100" d="100"/>
        </p:scale>
        <p:origin x="2586" y="-228"/>
      </p:cViewPr>
      <p:guideLst>
        <p:guide orient="horz" pos="2268"/>
        <p:guide pos="324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ea typeface="宋体" panose="02010600030101010101" pitchFamily="2" charset="-122"/>
              </a:defRPr>
            </a:lvl1pPr>
          </a:lstStyle>
          <a:p>
            <a:pPr>
              <a:defRPr/>
            </a:pPr>
            <a:endParaRPr lang="zh-CN" altLang="en-US"/>
          </a:p>
        </p:txBody>
      </p:sp>
      <p:sp>
        <p:nvSpPr>
          <p:cNvPr id="339971" name="Rectangle 3"/>
          <p:cNvSpPr>
            <a:spLocks noGrp="1" noChangeArrowheads="1"/>
          </p:cNvSpPr>
          <p:nvPr>
            <p:ph type="dt" sz="quarter" idx="1"/>
          </p:nvPr>
        </p:nvSpPr>
        <p:spPr bwMode="auto">
          <a:xfrm>
            <a:off x="5798576"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ea typeface="宋体" panose="02010600030101010101" pitchFamily="2" charset="-122"/>
              </a:defRPr>
            </a:lvl1pPr>
          </a:lstStyle>
          <a:p>
            <a:pPr>
              <a:defRPr/>
            </a:pPr>
            <a:fld id="{708D9053-38FC-4380-A110-2F86FA711A9A}" type="datetime1">
              <a:rPr lang="en-US" altLang="zh-CN"/>
            </a:fld>
            <a:endParaRPr lang="en-US" altLang="zh-CN"/>
          </a:p>
        </p:txBody>
      </p:sp>
      <p:sp>
        <p:nvSpPr>
          <p:cNvPr id="339972" name="Rectangle 4"/>
          <p:cNvSpPr>
            <a:spLocks noGrp="1" noChangeArrowheads="1"/>
          </p:cNvSpPr>
          <p:nvPr>
            <p:ph type="ftr" sz="quarter" idx="2"/>
          </p:nvPr>
        </p:nvSpPr>
        <p:spPr bwMode="auto">
          <a:xfrm>
            <a:off x="5" y="6749033"/>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ea typeface="宋体" panose="02010600030101010101" pitchFamily="2" charset="-122"/>
              </a:defRPr>
            </a:lvl1pPr>
          </a:lstStyle>
          <a:p>
            <a:pPr>
              <a:defRPr/>
            </a:pPr>
            <a:endParaRPr lang="en-US" altLang="zh-CN"/>
          </a:p>
        </p:txBody>
      </p:sp>
      <p:sp>
        <p:nvSpPr>
          <p:cNvPr id="339973" name="Rectangle 5"/>
          <p:cNvSpPr>
            <a:spLocks noGrp="1" noChangeArrowheads="1"/>
          </p:cNvSpPr>
          <p:nvPr>
            <p:ph type="sldNum" sz="quarter" idx="3"/>
          </p:nvPr>
        </p:nvSpPr>
        <p:spPr bwMode="auto">
          <a:xfrm>
            <a:off x="5798576" y="6749033"/>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vl1pPr>
          </a:lstStyle>
          <a:p>
            <a:pPr>
              <a:defRPr/>
            </a:pPr>
            <a:fld id="{D21C17A8-C453-463E-9FAE-411C0498860E}"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zh-CN" altLang="en-US"/>
          </a:p>
        </p:txBody>
      </p:sp>
      <p:sp>
        <p:nvSpPr>
          <p:cNvPr id="337923" name="Rectangle 3"/>
          <p:cNvSpPr>
            <a:spLocks noGrp="1" noChangeArrowheads="1"/>
          </p:cNvSpPr>
          <p:nvPr>
            <p:ph type="dt" idx="1"/>
          </p:nvPr>
        </p:nvSpPr>
        <p:spPr bwMode="auto">
          <a:xfrm>
            <a:off x="5796175"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latin typeface="Arial" panose="020B0604020202020204" pitchFamily="34" charset="0"/>
                <a:ea typeface="宋体" panose="02010600030101010101" pitchFamily="2" charset="-122"/>
              </a:defRPr>
            </a:lvl1pPr>
          </a:lstStyle>
          <a:p>
            <a:pPr>
              <a:defRPr/>
            </a:pPr>
            <a:fld id="{91BFCE03-90C6-4B2B-8AC6-2C1A68EB4430}" type="datetime1">
              <a:rPr lang="en-US" altLang="zh-CN"/>
            </a:fld>
            <a:endParaRPr lang="en-US" altLang="zh-CN"/>
          </a:p>
        </p:txBody>
      </p:sp>
      <p:sp>
        <p:nvSpPr>
          <p:cNvPr id="40964" name="Rectangle 4"/>
          <p:cNvSpPr>
            <a:spLocks noGrp="1" noRot="1" noChangeAspect="1" noChangeArrowheads="1" noTextEdit="1"/>
          </p:cNvSpPr>
          <p:nvPr>
            <p:ph type="sldImg" idx="2"/>
          </p:nvPr>
        </p:nvSpPr>
        <p:spPr bwMode="auto">
          <a:xfrm>
            <a:off x="3344863" y="534988"/>
            <a:ext cx="3544887" cy="265906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25" name="Rectangle 5"/>
          <p:cNvSpPr>
            <a:spLocks noGrp="1" noChangeArrowheads="1"/>
          </p:cNvSpPr>
          <p:nvPr>
            <p:ph type="body" sz="quarter" idx="3"/>
          </p:nvPr>
        </p:nvSpPr>
        <p:spPr bwMode="auto">
          <a:xfrm>
            <a:off x="1023705" y="3374517"/>
            <a:ext cx="8187210" cy="3196431"/>
          </a:xfrm>
          <a:prstGeom prst="rect">
            <a:avLst/>
          </a:prstGeom>
          <a:noFill/>
          <a:ln w="9525">
            <a:noFill/>
            <a:miter lim="800000"/>
          </a:ln>
          <a:effectLst/>
        </p:spPr>
        <p:txBody>
          <a:bodyPr vert="horz" wrap="square" lIns="99030" tIns="49514" rIns="99030" bIns="49514" numCol="1" anchor="t" anchorCtr="0" compatLnSpc="1"/>
          <a:lstStyle/>
          <a:p>
            <a:pPr lvl="0"/>
            <a:r>
              <a:rPr lang="zh-CN" altLang="en-US" noProof="0" dirty="0"/>
              <a:t>单击此处编辑母版文本样式</a:t>
            </a:r>
            <a:endParaRPr lang="zh-CN" altLang="en-US" noProof="0" dirty="0"/>
          </a:p>
        </p:txBody>
      </p:sp>
      <p:sp>
        <p:nvSpPr>
          <p:cNvPr id="337926" name="Rectangle 6"/>
          <p:cNvSpPr>
            <a:spLocks noGrp="1" noChangeArrowheads="1"/>
          </p:cNvSpPr>
          <p:nvPr>
            <p:ph type="ftr" sz="quarter" idx="4"/>
          </p:nvPr>
        </p:nvSpPr>
        <p:spPr bwMode="auto">
          <a:xfrm>
            <a:off x="5" y="6747898"/>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337927" name="Rectangle 7"/>
          <p:cNvSpPr>
            <a:spLocks noGrp="1" noChangeArrowheads="1"/>
          </p:cNvSpPr>
          <p:nvPr>
            <p:ph type="sldNum" sz="quarter" idx="5"/>
          </p:nvPr>
        </p:nvSpPr>
        <p:spPr bwMode="auto">
          <a:xfrm>
            <a:off x="5796175" y="6747898"/>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atin typeface="Arial" panose="020B0604020202020204" pitchFamily="34" charset="0"/>
              </a:defRPr>
            </a:lvl1pPr>
          </a:lstStyle>
          <a:p>
            <a:pPr>
              <a:defRPr/>
            </a:pPr>
            <a:fld id="{DBD36048-9DE9-4B45-B684-DAE21AB67E7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4F4B4FBC-B0C2-445B-A28C-BE21E8E5E462}"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98630"/>
            <a:ext cx="7327695" cy="747713"/>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31440" y="1313765"/>
            <a:ext cx="8001000" cy="4391025"/>
          </a:xfrm>
        </p:spPr>
        <p:txBody>
          <a:bodyPr/>
          <a:lstStyle>
            <a:lvl1pPr marL="444500" indent="-444500">
              <a:spcBef>
                <a:spcPts val="300"/>
              </a:spcBef>
              <a:defRPr/>
            </a:lvl1pPr>
            <a:lvl2pPr marL="901700" indent="-354330">
              <a:spcBef>
                <a:spcPts val="300"/>
              </a:spcBef>
              <a:defRPr>
                <a:latin typeface="楷体" panose="02010609060101010101" pitchFamily="49" charset="-122"/>
                <a:ea typeface="楷体" panose="02010609060101010101" pitchFamily="49" charset="-122"/>
              </a:defRPr>
            </a:lvl2pPr>
            <a:lvl3pPr marL="1435100" indent="-309880" defTabSz="876300">
              <a:spcBef>
                <a:spcPts val="300"/>
              </a:spcBef>
              <a:defRPr/>
            </a:lvl3pPr>
            <a:lvl4pPr>
              <a:spcBef>
                <a:spcPts val="300"/>
              </a:spcBef>
              <a:defRPr/>
            </a:lvl4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D5780238-C4BD-4B4F-8822-31C964988FDF}"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E157D0D5-2D0A-4701-BED4-ED72BDB21D1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2"/>
          <p:cNvSpPr>
            <a:spLocks noGrp="1" noChangeArrowheads="1"/>
          </p:cNvSpPr>
          <p:nvPr>
            <p:ph type="sldNum" sz="quarter" idx="10"/>
          </p:nvPr>
        </p:nvSpPr>
        <p:spPr/>
        <p:txBody>
          <a:bodyPr/>
          <a:lstStyle>
            <a:lvl1pPr>
              <a:defRPr/>
            </a:lvl1pPr>
          </a:lstStyle>
          <a:p>
            <a:pPr>
              <a:defRPr/>
            </a:pPr>
            <a:fld id="{CB280776-1751-4BD0-B169-061FA4077DA5}" type="slidenum">
              <a:rPr lang="en-US" altLang="zh-CN"/>
            </a:fld>
            <a:r>
              <a:rPr lang="en-US" altLang="zh-CN"/>
              <a:t>/44</a:t>
            </a:r>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rgbClr val="FFFFFF"/>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130425"/>
            <a:ext cx="7772400" cy="1470025"/>
          </a:xfrm>
        </p:spPr>
        <p:txBody>
          <a:bodyPr/>
          <a:lstStyle>
            <a:lvl1pPr>
              <a:defRPr/>
            </a:lvl1pPr>
          </a:lstStyle>
          <a:p>
            <a:pPr lvl="0" fontAlgn="base"/>
            <a:r>
              <a:rPr lang="zh-CN" altLang="zh-CN" strike="noStrike" noProof="0"/>
              <a:t>单击此处编辑母版标题样式</a:t>
            </a:r>
            <a:endParaRPr lang="zh-CN" altLang="zh-CN" strike="noStrike" noProof="0"/>
          </a:p>
        </p:txBody>
      </p:sp>
      <p:sp>
        <p:nvSpPr>
          <p:cNvPr id="205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fontAlgn="base"/>
            <a:r>
              <a:rPr lang="zh-CN" altLang="zh-CN" strike="noStrike" noProof="0"/>
              <a:t>单击此处编辑母版副标题样式</a:t>
            </a:r>
            <a:endParaRPr lang="zh-CN" altLang="zh-CN" strike="noStrike" noProof="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B1292B0F-CB9B-49C3-82AD-E1FBD3C7F4A8}"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89FBE8F0-DC82-40BB-B06F-19FD1A653EAC}"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807"/>
            <a:ext cx="8229600" cy="508918"/>
          </a:xfrm>
        </p:spPr>
        <p:txBody>
          <a:bodyPr/>
          <a:lstStyle>
            <a:lvl1pPr>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8" name="Rectangle 8"/>
          <p:cNvSpPr>
            <a:spLocks noGrp="1" noChangeArrowheads="1"/>
          </p:cNvSpPr>
          <p:nvPr>
            <p:ph type="sldNum" sz="quarter" idx="11"/>
          </p:nvPr>
        </p:nvSpPr>
        <p:spPr/>
        <p:txBody>
          <a:bodyPr/>
          <a:lstStyle>
            <a:lvl1pPr>
              <a:defRPr/>
            </a:lvl1pPr>
          </a:lstStyle>
          <a:p>
            <a:pPr>
              <a:defRPr/>
            </a:pPr>
            <a:fld id="{E9CFDB05-4288-4022-9398-65D985F9E5B9}"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4" name="Rectangle 8"/>
          <p:cNvSpPr>
            <a:spLocks noGrp="1" noChangeArrowheads="1"/>
          </p:cNvSpPr>
          <p:nvPr>
            <p:ph type="sldNum" sz="quarter" idx="11"/>
          </p:nvPr>
        </p:nvSpPr>
        <p:spPr/>
        <p:txBody>
          <a:bodyPr/>
          <a:lstStyle>
            <a:lvl1pPr>
              <a:defRPr/>
            </a:lvl1pPr>
          </a:lstStyle>
          <a:p>
            <a:pPr>
              <a:defRPr/>
            </a:pPr>
            <a:fld id="{267C6800-95EF-4D61-A5E0-19C9BD4209EF}"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3" name="Rectangle 8"/>
          <p:cNvSpPr>
            <a:spLocks noGrp="1" noChangeArrowheads="1"/>
          </p:cNvSpPr>
          <p:nvPr>
            <p:ph type="sldNum" sz="quarter" idx="11"/>
          </p:nvPr>
        </p:nvSpPr>
        <p:spPr/>
        <p:txBody>
          <a:bodyPr/>
          <a:lstStyle>
            <a:lvl1pPr>
              <a:defRPr/>
            </a:lvl1pPr>
          </a:lstStyle>
          <a:p>
            <a:pPr>
              <a:defRPr/>
            </a:pPr>
            <a:fld id="{DB6162CC-5D12-4BA4-A448-7A66EE12AAD5}"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553CE7F1-8121-4E47-9F79-A2F6B9F23FC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E6C1C87F-078A-4FF4-A28D-E3AEA328AC24}"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0F86C387-DA63-47FD-82B6-26EFFF8178DF}"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13"/>
          <a:srcRect/>
          <a:stretch>
            <a:fillRect/>
          </a:stretch>
        </p:blipFill>
        <p:spPr bwMode="auto">
          <a:xfrm>
            <a:off x="0" y="0"/>
            <a:ext cx="916305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p:cNvSpPr>
            <a:spLocks noGrp="1" noChangeArrowheads="1"/>
          </p:cNvSpPr>
          <p:nvPr>
            <p:ph type="title"/>
          </p:nvPr>
        </p:nvSpPr>
        <p:spPr bwMode="auto">
          <a:xfrm>
            <a:off x="611188" y="138113"/>
            <a:ext cx="8001000" cy="747712"/>
          </a:xfrm>
          <a:prstGeom prst="rect">
            <a:avLst/>
          </a:prstGeom>
          <a:noFill/>
          <a:ln w="9525">
            <a:noFill/>
            <a:miter lim="800000"/>
          </a:ln>
          <a:effectLst/>
        </p:spPr>
        <p:txBody>
          <a:bodyPr vert="horz" wrap="square" lIns="91440" tIns="45720" rIns="91440" bIns="45720" numCol="1" anchor="b" anchorCtr="0" compatLnSpc="1"/>
          <a:lstStyle/>
          <a:p>
            <a:pPr lvl="0"/>
            <a:r>
              <a:rPr lang="en-US" altLang="zh-CN" dirty="0"/>
              <a:t>Click to edit</a:t>
            </a:r>
            <a:endParaRPr lang="en-US" altLang="zh-CN" dirty="0"/>
          </a:p>
        </p:txBody>
      </p:sp>
      <p:sp>
        <p:nvSpPr>
          <p:cNvPr id="1028" name="Rectangle 3"/>
          <p:cNvSpPr>
            <a:spLocks noGrp="1" noChangeArrowheads="1"/>
          </p:cNvSpPr>
          <p:nvPr>
            <p:ph type="body" idx="1"/>
          </p:nvPr>
        </p:nvSpPr>
        <p:spPr bwMode="auto">
          <a:xfrm>
            <a:off x="566738" y="1628775"/>
            <a:ext cx="80010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43018" name="Rectangle 10"/>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smtClean="0"/>
            </a:lvl1pPr>
          </a:lstStyle>
          <a:p>
            <a:pPr>
              <a:defRPr/>
            </a:pPr>
            <a:r>
              <a:rPr lang="en-US" altLang="zh-CN"/>
              <a:t>1</a:t>
            </a:r>
            <a:endParaRPr lang="en-US" altLang="zh-CN"/>
          </a:p>
        </p:txBody>
      </p:sp>
      <p:sp>
        <p:nvSpPr>
          <p:cNvPr id="43016" name="Rectangle 8"/>
          <p:cNvSpPr>
            <a:spLocks noGrp="1" noChangeArrowheads="1"/>
          </p:cNvSpPr>
          <p:nvPr>
            <p:ph type="sldNum" sz="quarter" idx="4"/>
          </p:nvPr>
        </p:nvSpPr>
        <p:spPr bwMode="auto">
          <a:xfrm>
            <a:off x="7000875" y="6489700"/>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1">
                <a:solidFill>
                  <a:srgbClr val="000066"/>
                </a:solidFill>
              </a:defRPr>
            </a:lvl1pPr>
          </a:lstStyle>
          <a:p>
            <a:pPr>
              <a:defRPr/>
            </a:pPr>
            <a:fld id="{E80B736D-8E09-41FD-944E-AE38208CB090}"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5pPr>
      <a:lvl6pPr marL="4572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6pPr>
      <a:lvl7pPr marL="9144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7pPr>
      <a:lvl8pPr marL="13716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8pPr>
      <a:lvl9pPr marL="18288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9pPr>
    </p:titleStyle>
    <p:bodyStyle>
      <a:lvl1pPr marL="622300" indent="-622300" algn="l" rtl="0" eaLnBrk="0" fontAlgn="base" hangingPunct="0">
        <a:spcBef>
          <a:spcPct val="30000"/>
        </a:spcBef>
        <a:spcAft>
          <a:spcPct val="0"/>
        </a:spcAft>
        <a:buClr>
          <a:schemeClr val="accent2"/>
        </a:buClr>
        <a:buFont typeface="Wingdings" panose="05000000000000000000" pitchFamily="2" charset="2"/>
        <a:buChar char="o"/>
        <a:defRPr sz="3000" b="1">
          <a:solidFill>
            <a:srgbClr val="000066"/>
          </a:solidFill>
          <a:latin typeface="+mn-lt"/>
          <a:ea typeface="+mn-ea"/>
          <a:cs typeface="+mn-cs"/>
        </a:defRPr>
      </a:lvl1pPr>
      <a:lvl2pPr marL="1238250" indent="-436880" algn="l" rtl="0" eaLnBrk="0" fontAlgn="base" hangingPunct="0">
        <a:spcBef>
          <a:spcPct val="30000"/>
        </a:spcBef>
        <a:spcAft>
          <a:spcPct val="0"/>
        </a:spcAft>
        <a:buClr>
          <a:schemeClr val="accent2"/>
        </a:buClr>
        <a:buFont typeface="Wingdings" panose="05000000000000000000" pitchFamily="2" charset="2"/>
        <a:buChar char="n"/>
        <a:defRPr sz="2600" b="1">
          <a:solidFill>
            <a:srgbClr val="0000CC"/>
          </a:solidFill>
          <a:latin typeface="楷体_GB2312" pitchFamily="49" charset="-122"/>
          <a:ea typeface="楷体_GB2312" pitchFamily="49" charset="-122"/>
        </a:defRPr>
      </a:lvl2pPr>
      <a:lvl3pPr marL="1812925" indent="-395605" algn="l" rtl="0" eaLnBrk="0" fontAlgn="base" hangingPunct="0">
        <a:spcBef>
          <a:spcPct val="30000"/>
        </a:spcBef>
        <a:spcAft>
          <a:spcPct val="0"/>
        </a:spcAft>
        <a:buClr>
          <a:schemeClr val="accent2"/>
        </a:buClr>
        <a:buFont typeface="Wingdings" panose="05000000000000000000" pitchFamily="2" charset="2"/>
        <a:buChar char="Ø"/>
        <a:defRPr sz="2300" b="1">
          <a:solidFill>
            <a:schemeClr val="tx1"/>
          </a:solidFill>
          <a:latin typeface="宋体" panose="02010600030101010101" pitchFamily="2" charset="-122"/>
          <a:ea typeface="宋体" panose="02010600030101010101" pitchFamily="2" charset="-122"/>
        </a:defRPr>
      </a:lvl3pPr>
      <a:lvl4pPr marL="2379980" indent="-387350" algn="l" rtl="0" eaLnBrk="0" fontAlgn="base" hangingPunct="0">
        <a:spcBef>
          <a:spcPct val="3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957830" indent="-398780" algn="l" rtl="0" eaLnBrk="0" fontAlgn="base" hangingPunct="0">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34150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8722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43294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47866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9.emf"/><Relationship Id="rId1"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10.emf"/><Relationship Id="rId1"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11.emf"/><Relationship Id="rId1"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7.vml"/><Relationship Id="rId3" Type="http://schemas.openxmlformats.org/officeDocument/2006/relationships/slideLayout" Target="../slideLayouts/slideLayout1.xml"/><Relationship Id="rId2" Type="http://schemas.openxmlformats.org/officeDocument/2006/relationships/image" Target="../media/image13.emf"/><Relationship Id="rId1"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8.vml"/><Relationship Id="rId3" Type="http://schemas.openxmlformats.org/officeDocument/2006/relationships/slideLayout" Target="../slideLayouts/slideLayout1.xml"/><Relationship Id="rId2" Type="http://schemas.openxmlformats.org/officeDocument/2006/relationships/image" Target="../media/image14.emf"/><Relationship Id="rId1"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vmlDrawing" Target="../drawings/vmlDrawing9.vml"/><Relationship Id="rId3" Type="http://schemas.openxmlformats.org/officeDocument/2006/relationships/slideLayout" Target="../slideLayouts/slideLayout1.xml"/><Relationship Id="rId2" Type="http://schemas.openxmlformats.org/officeDocument/2006/relationships/image" Target="../media/image15.emf"/><Relationship Id="rId1"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10.vml"/><Relationship Id="rId3" Type="http://schemas.openxmlformats.org/officeDocument/2006/relationships/slideLayout" Target="../slideLayouts/slideLayout1.xml"/><Relationship Id="rId2" Type="http://schemas.openxmlformats.org/officeDocument/2006/relationships/image" Target="../media/image17.emf"/><Relationship Id="rId1"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11.vml"/><Relationship Id="rId3" Type="http://schemas.openxmlformats.org/officeDocument/2006/relationships/slideLayout" Target="../slideLayouts/slideLayout1.xml"/><Relationship Id="rId2" Type="http://schemas.openxmlformats.org/officeDocument/2006/relationships/image" Target="../media/image18.emf"/><Relationship Id="rId1"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vmlDrawing" Target="../drawings/vmlDrawing12.vml"/><Relationship Id="rId3" Type="http://schemas.openxmlformats.org/officeDocument/2006/relationships/slideLayout" Target="../slideLayouts/slideLayout1.xml"/><Relationship Id="rId2" Type="http://schemas.openxmlformats.org/officeDocument/2006/relationships/image" Target="../media/image19.emf"/><Relationship Id="rId1" Type="http://schemas.openxmlformats.org/officeDocument/2006/relationships/oleObject" Target="../embeddings/oleObject12.bin"/></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vmlDrawing" Target="../drawings/vmlDrawing13.vml"/><Relationship Id="rId3" Type="http://schemas.openxmlformats.org/officeDocument/2006/relationships/slideLayout" Target="../slideLayouts/slideLayout1.xml"/><Relationship Id="rId2" Type="http://schemas.openxmlformats.org/officeDocument/2006/relationships/image" Target="../media/image20.emf"/><Relationship Id="rId1"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14.vml"/><Relationship Id="rId3" Type="http://schemas.openxmlformats.org/officeDocument/2006/relationships/slideLayout" Target="../slideLayouts/slideLayout1.xml"/><Relationship Id="rId2" Type="http://schemas.openxmlformats.org/officeDocument/2006/relationships/image" Target="../media/image21.emf"/><Relationship Id="rId1" Type="http://schemas.openxmlformats.org/officeDocument/2006/relationships/oleObject" Target="../embeddings/oleObject14.bin"/></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vmlDrawing" Target="../drawings/vmlDrawing15.vml"/><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emf"/><Relationship Id="rId3" Type="http://schemas.openxmlformats.org/officeDocument/2006/relationships/oleObject" Target="../embeddings/oleObject16.bin"/><Relationship Id="rId2" Type="http://schemas.openxmlformats.org/officeDocument/2006/relationships/image" Target="../media/image25.emf"/><Relationship Id="rId1" Type="http://schemas.openxmlformats.org/officeDocument/2006/relationships/oleObject" Target="../embeddings/oleObject15.bin"/></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tags" Target="../tags/tag4.xml"/><Relationship Id="rId1" Type="http://schemas.openxmlformats.org/officeDocument/2006/relationships/image" Target="../media/image30.GIF"/></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vmlDrawing" Target="../drawings/vmlDrawing16.vml"/><Relationship Id="rId3" Type="http://schemas.openxmlformats.org/officeDocument/2006/relationships/slideLayout" Target="../slideLayouts/slideLayout1.xml"/><Relationship Id="rId2" Type="http://schemas.openxmlformats.org/officeDocument/2006/relationships/image" Target="../media/image32.emf"/><Relationship Id="rId1" Type="http://schemas.openxmlformats.org/officeDocument/2006/relationships/oleObject" Target="../embeddings/oleObject17.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6" Type="http://schemas.openxmlformats.org/officeDocument/2006/relationships/vmlDrawing" Target="../drawings/vmlDrawing17.vml"/><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oleObject" Target="../embeddings/oleObject18.bin"/><Relationship Id="rId1" Type="http://schemas.openxmlformats.org/officeDocument/2006/relationships/image" Target="../media/image33.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5.e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7" name="TextBox 3"/>
          <p:cNvSpPr txBox="1">
            <a:spLocks noChangeArrowheads="1"/>
          </p:cNvSpPr>
          <p:nvPr/>
        </p:nvSpPr>
        <p:spPr bwMode="auto">
          <a:xfrm>
            <a:off x="1643042" y="5500702"/>
            <a:ext cx="576089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indent="17780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lvl="1" algn="ctr" eaLnBrk="1" hangingPunct="1">
              <a:lnSpc>
                <a:spcPts val="3000"/>
              </a:lnSpc>
            </a:pPr>
            <a:endParaRPr lang="en-US" altLang="zh-CN" sz="2000" dirty="0">
              <a:solidFill>
                <a:srgbClr val="000000"/>
              </a:solidFill>
              <a:latin typeface="+mj-ea"/>
              <a:ea typeface="+mj-ea"/>
            </a:endParaRPr>
          </a:p>
          <a:p>
            <a:pPr marL="0" lvl="1" algn="ctr" eaLnBrk="1" hangingPunct="1">
              <a:lnSpc>
                <a:spcPts val="3000"/>
              </a:lnSpc>
            </a:pPr>
            <a:r>
              <a:rPr lang="zh-CN" altLang="en-US" sz="2000" dirty="0">
                <a:solidFill>
                  <a:srgbClr val="000000"/>
                </a:solidFill>
                <a:latin typeface="+mj-ea"/>
                <a:ea typeface="+mj-ea"/>
              </a:rPr>
              <a:t>二〇二零年九月</a:t>
            </a:r>
            <a:endParaRPr lang="zh-CN" altLang="en-US" sz="2000" dirty="0">
              <a:solidFill>
                <a:srgbClr val="000000"/>
              </a:solidFill>
              <a:latin typeface="+mj-ea"/>
              <a:ea typeface="+mj-ea"/>
            </a:endParaRPr>
          </a:p>
        </p:txBody>
      </p:sp>
      <p:sp>
        <p:nvSpPr>
          <p:cNvPr id="2" name="文本框 1"/>
          <p:cNvSpPr txBox="1"/>
          <p:nvPr/>
        </p:nvSpPr>
        <p:spPr>
          <a:xfrm>
            <a:off x="6489" y="2268847"/>
            <a:ext cx="9137511" cy="3291840"/>
          </a:xfrm>
          <a:prstGeom prst="rect">
            <a:avLst/>
          </a:prstGeom>
          <a:noFill/>
        </p:spPr>
        <p:txBody>
          <a:bodyPr wrap="square" rtlCol="0">
            <a:spAutoFit/>
          </a:bodyPr>
          <a:lstStyle/>
          <a:p>
            <a:pPr algn="ctr"/>
            <a:r>
              <a:rPr lang="zh-CN" altLang="en-US" sz="4000" b="1" dirty="0">
                <a:solidFill>
                  <a:srgbClr val="000000"/>
                </a:solidFill>
                <a:latin typeface="+mj-ea"/>
                <a:ea typeface="+mj-ea"/>
              </a:rPr>
              <a:t>博士综合考评</a:t>
            </a:r>
            <a:endParaRPr lang="zh-CN" altLang="en-US" sz="40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lnSpc>
                <a:spcPct val="150000"/>
              </a:lnSpc>
            </a:pPr>
            <a:r>
              <a:rPr lang="zh-CN" altLang="en-US" sz="2800" b="1" dirty="0">
                <a:solidFill>
                  <a:srgbClr val="000000"/>
                </a:solidFill>
                <a:latin typeface="+mj-ea"/>
                <a:ea typeface="+mj-ea"/>
              </a:rPr>
              <a:t>姓名：陈博洋</a:t>
            </a:r>
            <a:endParaRPr lang="zh-CN" altLang="en-US" sz="2800" b="1" dirty="0">
              <a:solidFill>
                <a:srgbClr val="000000"/>
              </a:solidFill>
              <a:latin typeface="+mj-ea"/>
              <a:ea typeface="+mj-ea"/>
            </a:endParaRPr>
          </a:p>
          <a:p>
            <a:pPr algn="ctr">
              <a:lnSpc>
                <a:spcPct val="150000"/>
              </a:lnSpc>
            </a:pPr>
            <a:r>
              <a:rPr lang="zh-CN" altLang="en-US" sz="2800" b="1" dirty="0">
                <a:solidFill>
                  <a:srgbClr val="000000"/>
                </a:solidFill>
                <a:latin typeface="+mj-ea"/>
                <a:ea typeface="+mj-ea"/>
              </a:rPr>
              <a:t>导师：赵杰</a:t>
            </a:r>
            <a:endParaRPr lang="zh-CN" altLang="en-US" sz="2800" b="1" dirty="0">
              <a:solidFill>
                <a:srgbClr val="000000"/>
              </a:solidFill>
              <a:latin typeface="+mj-ea"/>
              <a:ea typeface="+mj-ea"/>
            </a:endParaRPr>
          </a:p>
        </p:txBody>
      </p:sp>
      <p:graphicFrame>
        <p:nvGraphicFramePr>
          <p:cNvPr id="5" name="Object 2"/>
          <p:cNvGraphicFramePr/>
          <p:nvPr/>
        </p:nvGraphicFramePr>
        <p:xfrm>
          <a:off x="0" y="0"/>
          <a:ext cx="1803400" cy="1314450"/>
        </p:xfrm>
        <a:graphic>
          <a:graphicData uri="http://schemas.openxmlformats.org/presentationml/2006/ole">
            <mc:AlternateContent xmlns:mc="http://schemas.openxmlformats.org/markup-compatibility/2006">
              <mc:Choice xmlns:v="urn:schemas-microsoft-com:vml" Requires="v">
                <p:oleObj spid="_x0000_s17439" name="" r:id="rId1" imgW="4989830" imgH="4244340" progId="Visio.Drawing.11">
                  <p:embed/>
                </p:oleObj>
              </mc:Choice>
              <mc:Fallback>
                <p:oleObj name="" r:id="rId1" imgW="4989830" imgH="4244340" progId="Visio.Drawing.11">
                  <p:embed/>
                  <p:pic>
                    <p:nvPicPr>
                      <p:cNvPr id="0" name="图片 3075" descr="image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034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9" name="Picture 3"/>
          <p:cNvPicPr>
            <a:picLocks noChangeAspect="1"/>
          </p:cNvPicPr>
          <p:nvPr/>
        </p:nvPicPr>
        <p:blipFill>
          <a:blip r:embed="rId3"/>
          <a:stretch>
            <a:fillRect/>
          </a:stretch>
        </p:blipFill>
        <p:spPr>
          <a:xfrm>
            <a:off x="1740535" y="114300"/>
            <a:ext cx="7303770" cy="1085850"/>
          </a:xfrm>
          <a:prstGeom prst="rect">
            <a:avLst/>
          </a:prstGeom>
          <a:noFill/>
          <a:ln w="9525">
            <a:noFill/>
          </a:ln>
        </p:spPr>
      </p:pic>
    </p:spTree>
  </p:cSld>
  <p:clrMapOvr>
    <a:masterClrMapping/>
  </p:clrMapOvr>
  <p:transition advTm="3152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endParaRPr lang="zh-CN" altLang="en-US" sz="24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103505" y="2188210"/>
          <a:ext cx="9040495" cy="3599180"/>
        </p:xfrm>
        <a:graphic>
          <a:graphicData uri="http://schemas.openxmlformats.org/presentationml/2006/ole">
            <mc:AlternateContent xmlns:mc="http://schemas.openxmlformats.org/markup-compatibility/2006">
              <mc:Choice xmlns:v="urn:schemas-microsoft-com:vml" Requires="v">
                <p:oleObj spid="_x0000_s4228" name="" r:id="rId1" imgW="14178280" imgH="5643880" progId="Visio.Drawing.15">
                  <p:embed/>
                </p:oleObj>
              </mc:Choice>
              <mc:Fallback>
                <p:oleObj name="" r:id="rId1" imgW="14178280" imgH="5643880" progId="Visio.Drawing.15">
                  <p:embed/>
                  <p:pic>
                    <p:nvPicPr>
                      <p:cNvPr id="0" name="图片 2048"/>
                      <p:cNvPicPr/>
                      <p:nvPr/>
                    </p:nvPicPr>
                    <p:blipFill>
                      <a:blip r:embed="rId2"/>
                      <a:stretch>
                        <a:fillRect/>
                      </a:stretch>
                    </p:blipFill>
                    <p:spPr>
                      <a:xfrm>
                        <a:off x="103505" y="2188210"/>
                        <a:ext cx="9040495" cy="3599180"/>
                      </a:xfrm>
                      <a:prstGeom prst="rect">
                        <a:avLst/>
                      </a:prstGeom>
                    </p:spPr>
                  </p:pic>
                </p:oleObj>
              </mc:Fallback>
            </mc:AlternateContent>
          </a:graphicData>
        </a:graphic>
      </p:graphicFrame>
    </p:spTree>
  </p:cSld>
  <p:clrMapOvr>
    <a:masterClrMapping/>
  </p:clrMapOvr>
  <p:transition advTm="2969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endParaRPr lang="zh-CN" altLang="en-US" sz="24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238125" y="1791018"/>
          <a:ext cx="8667115" cy="4398010"/>
        </p:xfrm>
        <a:graphic>
          <a:graphicData uri="http://schemas.openxmlformats.org/presentationml/2006/ole">
            <mc:AlternateContent xmlns:mc="http://schemas.openxmlformats.org/markup-compatibility/2006">
              <mc:Choice xmlns:v="urn:schemas-microsoft-com:vml" Requires="v">
                <p:oleObj spid="_x0000_s5252" name="" r:id="rId1" imgW="11395710" imgH="5781675" progId="Visio.Drawing.15">
                  <p:embed/>
                </p:oleObj>
              </mc:Choice>
              <mc:Fallback>
                <p:oleObj name="" r:id="rId1" imgW="11395710" imgH="5781675" progId="Visio.Drawing.15">
                  <p:embed/>
                  <p:pic>
                    <p:nvPicPr>
                      <p:cNvPr id="0" name="图片 2048"/>
                      <p:cNvPicPr/>
                      <p:nvPr/>
                    </p:nvPicPr>
                    <p:blipFill>
                      <a:blip r:embed="rId2"/>
                      <a:stretch>
                        <a:fillRect/>
                      </a:stretch>
                    </p:blipFill>
                    <p:spPr>
                      <a:xfrm>
                        <a:off x="238125" y="1791018"/>
                        <a:ext cx="8667115" cy="4398010"/>
                      </a:xfrm>
                      <a:prstGeom prst="rect">
                        <a:avLst/>
                      </a:prstGeom>
                    </p:spPr>
                  </p:pic>
                </p:oleObj>
              </mc:Fallback>
            </mc:AlternateContent>
          </a:graphicData>
        </a:graphic>
      </p:graphicFrame>
    </p:spTree>
  </p:cSld>
  <p:clrMapOvr>
    <a:masterClrMapping/>
  </p:clrMapOvr>
  <p:transition advTm="29693"/>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23528" y="1139508"/>
            <a:ext cx="8151495" cy="64516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鸵鸟运动方式特点</a:t>
            </a:r>
            <a:endParaRPr lang="zh-CN" altLang="en-US" sz="2000" dirty="0">
              <a:solidFill>
                <a:srgbClr val="000000"/>
              </a:solidFill>
              <a:latin typeface="+mj-ea"/>
              <a:ea typeface="+mj-ea"/>
            </a:endParaRPr>
          </a:p>
        </p:txBody>
      </p:sp>
      <p:graphicFrame>
        <p:nvGraphicFramePr>
          <p:cNvPr id="5" name="对象 4">
            <a:hlinkClick r:id="" action="ppaction://ole?verb=0"/>
          </p:cNvPr>
          <p:cNvGraphicFramePr>
            <a:graphicFrameLocks noChangeAspect="1"/>
          </p:cNvGraphicFramePr>
          <p:nvPr/>
        </p:nvGraphicFramePr>
        <p:xfrm>
          <a:off x="77787" y="1624013"/>
          <a:ext cx="8988425" cy="5341937"/>
        </p:xfrm>
        <a:graphic>
          <a:graphicData uri="http://schemas.openxmlformats.org/presentationml/2006/ole">
            <mc:AlternateContent xmlns:mc="http://schemas.openxmlformats.org/markup-compatibility/2006">
              <mc:Choice xmlns:v="urn:schemas-microsoft-com:vml" Requires="v">
                <p:oleObj spid="_x0000_s6277" name="" r:id="rId1" imgW="7610475" imgH="4523105" progId="Visio.Drawing.15">
                  <p:embed/>
                </p:oleObj>
              </mc:Choice>
              <mc:Fallback>
                <p:oleObj name="" r:id="rId1" imgW="7610475" imgH="4523105" progId="Visio.Drawing.15">
                  <p:embed/>
                  <p:pic>
                    <p:nvPicPr>
                      <p:cNvPr id="0" name="图片 2048"/>
                      <p:cNvPicPr/>
                      <p:nvPr/>
                    </p:nvPicPr>
                    <p:blipFill>
                      <a:blip r:embed="rId2"/>
                      <a:stretch>
                        <a:fillRect/>
                      </a:stretch>
                    </p:blipFill>
                    <p:spPr>
                      <a:xfrm>
                        <a:off x="77787" y="1624013"/>
                        <a:ext cx="8988425" cy="5341937"/>
                      </a:xfrm>
                      <a:prstGeom prst="rect">
                        <a:avLst/>
                      </a:prstGeom>
                    </p:spPr>
                  </p:pic>
                </p:oleObj>
              </mc:Fallback>
            </mc:AlternateContent>
          </a:graphicData>
        </a:graphic>
      </p:graphicFrame>
      <p:sp>
        <p:nvSpPr>
          <p:cNvPr id="8" name="文本框 7"/>
          <p:cNvSpPr txBox="1"/>
          <p:nvPr/>
        </p:nvSpPr>
        <p:spPr>
          <a:xfrm>
            <a:off x="323215" y="6489700"/>
            <a:ext cx="5323205" cy="368300"/>
          </a:xfrm>
          <a:prstGeom prst="rect">
            <a:avLst/>
          </a:prstGeom>
          <a:noFill/>
        </p:spPr>
        <p:txBody>
          <a:bodyPr wrap="square" rtlCol="0">
            <a:spAutoFit/>
          </a:bodyPr>
          <a:lstStyle/>
          <a:p>
            <a:r>
              <a:rPr lang="da-DK" altLang="zh-CN" sz="1800" dirty="0">
                <a:solidFill>
                  <a:srgbClr val="231F20"/>
                </a:solidFill>
                <a:effectLst/>
                <a:latin typeface="+mj-ea"/>
                <a:ea typeface="+mj-ea"/>
              </a:rPr>
              <a:t>(</a:t>
            </a:r>
            <a:r>
              <a:rPr lang="da-DK" altLang="zh-CN" sz="1800" dirty="0">
                <a:solidFill>
                  <a:srgbClr val="2E3092"/>
                </a:solidFill>
                <a:effectLst/>
                <a:latin typeface="+mj-ea"/>
                <a:ea typeface="+mj-ea"/>
              </a:rPr>
              <a:t>Daley 2016</a:t>
            </a:r>
            <a:r>
              <a:rPr lang="da-DK" altLang="zh-CN" sz="1800" dirty="0">
                <a:solidFill>
                  <a:srgbClr val="231F20"/>
                </a:solidFill>
                <a:effectLst/>
                <a:latin typeface="+mj-ea"/>
                <a:ea typeface="+mj-ea"/>
              </a:rPr>
              <a:t>; </a:t>
            </a:r>
            <a:r>
              <a:rPr lang="da-DK" altLang="zh-CN" sz="1800" dirty="0">
                <a:solidFill>
                  <a:srgbClr val="2E3092"/>
                </a:solidFill>
                <a:effectLst/>
                <a:latin typeface="+mj-ea"/>
                <a:ea typeface="+mj-ea"/>
              </a:rPr>
              <a:t>Duperret et al. 2016</a:t>
            </a:r>
            <a:r>
              <a:rPr lang="da-DK" altLang="zh-CN" sz="1800" dirty="0">
                <a:solidFill>
                  <a:srgbClr val="231F20"/>
                </a:solidFill>
                <a:effectLst/>
                <a:latin typeface="+mj-ea"/>
                <a:ea typeface="+mj-ea"/>
              </a:rPr>
              <a:t>).</a:t>
            </a:r>
            <a:endParaRPr lang="zh-CN" altLang="en-US" dirty="0">
              <a:latin typeface="+mj-ea"/>
              <a:ea typeface="+mj-ea"/>
            </a:endParaRPr>
          </a:p>
        </p:txBody>
      </p:sp>
    </p:spTree>
  </p:cSld>
  <p:clrMapOvr>
    <a:masterClrMapping/>
  </p:clrMapOvr>
  <p:transition advTm="29693"/>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375466" cy="1113766"/>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Q1</a:t>
            </a:r>
            <a:r>
              <a:rPr lang="zh-CN" altLang="en-US" sz="2400" dirty="0">
                <a:solidFill>
                  <a:srgbClr val="000000"/>
                </a:solidFill>
                <a:latin typeface="+mj-ea"/>
                <a:ea typeface="+mj-ea"/>
              </a:rPr>
              <a:t>：</a:t>
            </a:r>
            <a:r>
              <a:rPr lang="en-US" altLang="zh-CN" sz="2400" dirty="0">
                <a:solidFill>
                  <a:srgbClr val="000000"/>
                </a:solidFill>
                <a:latin typeface="+mj-ea"/>
                <a:ea typeface="+mj-ea"/>
              </a:rPr>
              <a:t>Why ostrich run so fast?/How to run fast like ostrich?</a:t>
            </a:r>
            <a:endParaRPr lang="en-US" altLang="zh-CN" sz="2400" dirty="0">
              <a:solidFill>
                <a:srgbClr val="000000"/>
              </a:solidFill>
              <a:latin typeface="+mj-ea"/>
              <a:ea typeface="+mj-ea"/>
            </a:endParaRPr>
          </a:p>
        </p:txBody>
      </p:sp>
      <p:sp>
        <p:nvSpPr>
          <p:cNvPr id="3" name="文本框 2"/>
          <p:cNvSpPr txBox="1"/>
          <p:nvPr/>
        </p:nvSpPr>
        <p:spPr>
          <a:xfrm>
            <a:off x="494179" y="2215872"/>
            <a:ext cx="8348831" cy="4092575"/>
          </a:xfrm>
          <a:prstGeom prst="rect">
            <a:avLst/>
          </a:prstGeom>
          <a:noFill/>
        </p:spPr>
        <p:txBody>
          <a:bodyPr wrap="square" rtlCol="0">
            <a:spAutoFit/>
          </a:bodyPr>
          <a:lstStyle/>
          <a:p>
            <a:r>
              <a:rPr lang="en-US" altLang="zh-CN" sz="2000" dirty="0">
                <a:solidFill>
                  <a:srgbClr val="FF0000"/>
                </a:solidFill>
                <a:latin typeface="+mj-ea"/>
                <a:ea typeface="+mj-ea"/>
                <a:sym typeface="+mn-ea"/>
              </a:rPr>
              <a:t>Question Formulation:</a:t>
            </a:r>
            <a:endParaRPr lang="en-US" altLang="zh-CN" sz="2000" dirty="0">
              <a:solidFill>
                <a:srgbClr val="000000"/>
              </a:solidFill>
              <a:latin typeface="+mj-ea"/>
              <a:ea typeface="+mj-ea"/>
            </a:endParaRPr>
          </a:p>
          <a:p>
            <a:r>
              <a:rPr lang="en-US" altLang="zh-CN" sz="2000" dirty="0">
                <a:solidFill>
                  <a:srgbClr val="000000"/>
                </a:solidFill>
                <a:latin typeface="+mj-ea"/>
                <a:ea typeface="+mj-ea"/>
              </a:rPr>
              <a:t>It is a </a:t>
            </a:r>
            <a:r>
              <a:rPr lang="en-US" altLang="zh-CN" sz="2000" dirty="0">
                <a:solidFill>
                  <a:srgbClr val="0000FF"/>
                </a:solidFill>
                <a:latin typeface="+mj-ea"/>
                <a:ea typeface="+mj-ea"/>
              </a:rPr>
              <a:t>compounded question </a:t>
            </a:r>
            <a:r>
              <a:rPr lang="en-US" altLang="zh-CN" sz="2000" dirty="0">
                <a:solidFill>
                  <a:srgbClr val="000000"/>
                </a:solidFill>
                <a:latin typeface="+mj-ea"/>
                <a:ea typeface="+mj-ea"/>
              </a:rPr>
              <a:t>about characteristics of </a:t>
            </a:r>
            <a:r>
              <a:rPr lang="en-US" altLang="zh-CN" sz="2000" dirty="0">
                <a:solidFill>
                  <a:srgbClr val="0000FF"/>
                </a:solidFill>
                <a:latin typeface="+mj-ea"/>
                <a:ea typeface="+mj-ea"/>
              </a:rPr>
              <a:t>speed, energy efficient, stability, robustness</a:t>
            </a:r>
            <a:r>
              <a:rPr lang="en-US" altLang="zh-CN" sz="2000" dirty="0">
                <a:solidFill>
                  <a:srgbClr val="000000"/>
                </a:solidFill>
                <a:latin typeface="+mj-ea"/>
                <a:ea typeface="+mj-ea"/>
              </a:rPr>
              <a:t>, or it is to say it is </a:t>
            </a:r>
            <a:r>
              <a:rPr lang="en-US" altLang="zh-CN" sz="2000" dirty="0">
                <a:solidFill>
                  <a:srgbClr val="0000FF"/>
                </a:solidFill>
                <a:latin typeface="+mj-ea"/>
                <a:ea typeface="+mj-ea"/>
              </a:rPr>
              <a:t>a result of optimized balance between the characteristics</a:t>
            </a:r>
            <a:r>
              <a:rPr lang="en-US" altLang="zh-CN" sz="2000" dirty="0">
                <a:solidFill>
                  <a:srgbClr val="000000"/>
                </a:solidFill>
                <a:latin typeface="+mj-ea"/>
                <a:ea typeface="+mj-ea"/>
              </a:rPr>
              <a:t>. The best answer is returned by nature(ostrich), so we need to replicate / approach to the ability to get our biped robot fast and agility as the first step.</a:t>
            </a:r>
            <a:endParaRPr lang="en-US" altLang="zh-CN" sz="2000" dirty="0">
              <a:solidFill>
                <a:srgbClr val="000000"/>
              </a:solidFill>
              <a:latin typeface="+mj-ea"/>
              <a:ea typeface="+mj-ea"/>
            </a:endParaRPr>
          </a:p>
          <a:p>
            <a:endParaRPr lang="en-US" altLang="zh-CN" sz="2000" dirty="0">
              <a:latin typeface="+mj-ea"/>
              <a:ea typeface="+mj-ea"/>
            </a:endParaRPr>
          </a:p>
          <a:p>
            <a:r>
              <a:rPr lang="en-US" altLang="zh-CN" sz="2000" dirty="0">
                <a:solidFill>
                  <a:srgbClr val="FF0000"/>
                </a:solidFill>
                <a:latin typeface="+mj-ea"/>
                <a:ea typeface="+mj-ea"/>
                <a:sym typeface="+mn-ea"/>
              </a:rPr>
              <a:t>Observations</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r>
              <a:rPr lang="en-US" altLang="zh-CN" sz="2000" dirty="0">
                <a:solidFill>
                  <a:srgbClr val="000000"/>
                </a:solidFill>
                <a:latin typeface="+mj-ea"/>
                <a:ea typeface="+mj-ea"/>
              </a:rPr>
              <a:t> In terms of ostrich, a </a:t>
            </a:r>
            <a:r>
              <a:rPr lang="en-US" altLang="zh-CN" sz="2000" dirty="0">
                <a:solidFill>
                  <a:srgbClr val="0000FF"/>
                </a:solidFill>
                <a:latin typeface="+mj-ea"/>
                <a:ea typeface="+mj-ea"/>
              </a:rPr>
              <a:t>fundamental observation</a:t>
            </a:r>
            <a:r>
              <a:rPr lang="en-US" altLang="zh-CN" sz="2000" dirty="0">
                <a:solidFill>
                  <a:srgbClr val="000000"/>
                </a:solidFill>
                <a:latin typeface="+mj-ea"/>
                <a:ea typeface="+mj-ea"/>
              </a:rPr>
              <a:t> is </a:t>
            </a:r>
            <a:endParaRPr lang="en-US" altLang="zh-CN" sz="2000" dirty="0">
              <a:solidFill>
                <a:srgbClr val="000000"/>
              </a:solidFill>
              <a:latin typeface="+mj-ea"/>
              <a:ea typeface="+mj-ea"/>
            </a:endParaRPr>
          </a:p>
          <a:p>
            <a:r>
              <a:rPr lang="en-US" altLang="zh-CN" sz="2000" dirty="0">
                <a:solidFill>
                  <a:srgbClr val="000000"/>
                </a:solidFill>
                <a:latin typeface="+mj-ea"/>
                <a:ea typeface="+mj-ea"/>
              </a:rPr>
              <a:t>(1)kinematic and gravitational energy fluctuating in phase;</a:t>
            </a:r>
            <a:endParaRPr lang="en-US" altLang="zh-CN" sz="2000" dirty="0">
              <a:solidFill>
                <a:srgbClr val="000000"/>
              </a:solidFill>
              <a:latin typeface="+mj-ea"/>
              <a:ea typeface="+mj-ea"/>
            </a:endParaRPr>
          </a:p>
          <a:p>
            <a:r>
              <a:rPr lang="en-US" altLang="zh-CN" sz="2000" dirty="0">
                <a:solidFill>
                  <a:srgbClr val="000000"/>
                </a:solidFill>
                <a:latin typeface="+mj-ea"/>
                <a:ea typeface="+mj-ea"/>
              </a:rPr>
              <a:t>(2)some simplified models are capable to  describing the data;</a:t>
            </a:r>
            <a:endParaRPr lang="en-US" altLang="zh-CN" sz="2000" dirty="0">
              <a:solidFill>
                <a:srgbClr val="000000"/>
              </a:solidFill>
              <a:latin typeface="+mj-ea"/>
              <a:ea typeface="+mj-ea"/>
            </a:endParaRPr>
          </a:p>
          <a:p>
            <a:r>
              <a:rPr lang="en-US" altLang="zh-CN" sz="2000" dirty="0">
                <a:solidFill>
                  <a:srgbClr val="000000"/>
                </a:solidFill>
                <a:latin typeface="+mj-ea"/>
                <a:ea typeface="+mj-ea"/>
              </a:rPr>
              <a:t>(3)leg stiffness is relatively with speed.</a:t>
            </a:r>
            <a:endParaRPr lang="en-US" altLang="zh-CN" sz="2000" dirty="0">
              <a:solidFill>
                <a:srgbClr val="000000"/>
              </a:solidFill>
              <a:latin typeface="+mj-ea"/>
              <a:ea typeface="+mj-ea"/>
            </a:endParaRPr>
          </a:p>
        </p:txBody>
      </p:sp>
      <p:sp>
        <p:nvSpPr>
          <p:cNvPr id="5" name="文本框 4"/>
          <p:cNvSpPr txBox="1"/>
          <p:nvPr/>
        </p:nvSpPr>
        <p:spPr>
          <a:xfrm>
            <a:off x="127139" y="6490007"/>
            <a:ext cx="8854936" cy="337185"/>
          </a:xfrm>
          <a:prstGeom prst="rect">
            <a:avLst/>
          </a:prstGeom>
          <a:noFill/>
        </p:spPr>
        <p:txBody>
          <a:bodyPr wrap="square" rtlCol="0">
            <a:spAutoFit/>
          </a:bodyPr>
          <a:lstStyle/>
          <a:p>
            <a:r>
              <a:rPr lang="en-US" altLang="zh-CN" sz="1400" i="1" dirty="0" err="1">
                <a:solidFill>
                  <a:srgbClr val="000000"/>
                </a:solidFill>
                <a:effectLst/>
                <a:latin typeface="+mj-ea"/>
                <a:ea typeface="+mj-ea"/>
              </a:rPr>
              <a:t>FastRunner</a:t>
            </a:r>
            <a:r>
              <a:rPr lang="en-US" altLang="zh-CN" sz="1400" i="1" dirty="0">
                <a:solidFill>
                  <a:srgbClr val="000000"/>
                </a:solidFill>
                <a:effectLst/>
                <a:latin typeface="+mj-ea"/>
                <a:ea typeface="+mj-ea"/>
              </a:rPr>
              <a:t>: A Fast, Efficient and Robust Bipedal </a:t>
            </a:r>
            <a:r>
              <a:rPr lang="en-US" altLang="zh-CN" sz="1400" i="1" dirty="0" err="1">
                <a:solidFill>
                  <a:srgbClr val="000000"/>
                </a:solidFill>
                <a:effectLst/>
                <a:latin typeface="+mj-ea"/>
                <a:ea typeface="+mj-ea"/>
              </a:rPr>
              <a:t>Robot.Concept</a:t>
            </a:r>
            <a:r>
              <a:rPr lang="en-US" altLang="zh-CN" sz="1400" i="1" dirty="0">
                <a:solidFill>
                  <a:srgbClr val="000000"/>
                </a:solidFill>
                <a:effectLst/>
                <a:latin typeface="+mj-ea"/>
                <a:ea typeface="+mj-ea"/>
              </a:rPr>
              <a:t> and Planar Simulation.</a:t>
            </a:r>
            <a:r>
              <a:rPr lang="en-US" altLang="zh-CN" sz="1600" dirty="0">
                <a:solidFill>
                  <a:srgbClr val="000000"/>
                </a:solidFill>
                <a:effectLst/>
                <a:latin typeface="+mj-ea"/>
                <a:ea typeface="+mj-ea"/>
              </a:rPr>
              <a:t> </a:t>
            </a:r>
            <a:endParaRPr lang="en-US" altLang="zh-CN" dirty="0">
              <a:solidFill>
                <a:srgbClr val="000000"/>
              </a:solidFill>
              <a:latin typeface="+mj-ea"/>
              <a:ea typeface="+mj-ea"/>
            </a:endParaRPr>
          </a:p>
        </p:txBody>
      </p:sp>
    </p:spTree>
  </p:cSld>
  <p:clrMapOvr>
    <a:masterClrMapping/>
  </p:clrMapOvr>
  <p:transition advTm="2969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591490" cy="1113766"/>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Q1</a:t>
            </a:r>
            <a:r>
              <a:rPr lang="zh-CN" altLang="en-US" sz="2400" dirty="0">
                <a:solidFill>
                  <a:srgbClr val="000000"/>
                </a:solidFill>
                <a:latin typeface="+mj-ea"/>
                <a:ea typeface="+mj-ea"/>
              </a:rPr>
              <a:t>：</a:t>
            </a:r>
            <a:r>
              <a:rPr lang="en-US" altLang="zh-CN" sz="2400" dirty="0">
                <a:solidFill>
                  <a:srgbClr val="000000"/>
                </a:solidFill>
                <a:latin typeface="+mj-ea"/>
                <a:ea typeface="+mj-ea"/>
              </a:rPr>
              <a:t>Why ostrich run so fast?/How to run fast like ostrich?</a:t>
            </a:r>
            <a:endParaRPr lang="en-US" altLang="zh-CN" sz="2400" dirty="0">
              <a:solidFill>
                <a:srgbClr val="000000"/>
              </a:solidFill>
              <a:latin typeface="+mj-ea"/>
              <a:ea typeface="+mj-ea"/>
            </a:endParaRPr>
          </a:p>
        </p:txBody>
      </p:sp>
      <p:sp>
        <p:nvSpPr>
          <p:cNvPr id="3" name="文本框 2"/>
          <p:cNvSpPr txBox="1"/>
          <p:nvPr/>
        </p:nvSpPr>
        <p:spPr>
          <a:xfrm>
            <a:off x="421640" y="2411095"/>
            <a:ext cx="8470900" cy="3476625"/>
          </a:xfrm>
          <a:prstGeom prst="rect">
            <a:avLst/>
          </a:prstGeom>
          <a:noFill/>
        </p:spPr>
        <p:txBody>
          <a:bodyPr wrap="square" rtlCol="0">
            <a:spAutoFit/>
          </a:bodyPr>
          <a:lstStyle/>
          <a:p>
            <a:r>
              <a:rPr lang="en-US" altLang="zh-CN" sz="2000" dirty="0">
                <a:solidFill>
                  <a:srgbClr val="FF0000"/>
                </a:solidFill>
                <a:latin typeface="+mj-ea"/>
                <a:ea typeface="+mj-ea"/>
              </a:rPr>
              <a:t>Important insights of fundamental observations :</a:t>
            </a:r>
            <a:endParaRPr lang="en-US" altLang="zh-CN" sz="2000" dirty="0">
              <a:solidFill>
                <a:srgbClr val="FF0000"/>
              </a:solidFill>
              <a:latin typeface="+mj-ea"/>
              <a:ea typeface="+mj-ea"/>
            </a:endParaRPr>
          </a:p>
          <a:p>
            <a:pPr marL="342900" indent="-342900">
              <a:buAutoNum type="arabicParenBoth"/>
            </a:pPr>
            <a:r>
              <a:rPr lang="en-US" altLang="zh-CN" sz="2000" dirty="0">
                <a:solidFill>
                  <a:srgbClr val="000000"/>
                </a:solidFill>
                <a:latin typeface="+mj-ea"/>
                <a:ea typeface="+mj-ea"/>
              </a:rPr>
              <a:t>Due to the different constrains / muscles / actuations which will result in a hybrid system (different phase of gait cycle) </a:t>
            </a:r>
            <a:r>
              <a:rPr lang="en-US" altLang="zh-CN" sz="2000" dirty="0">
                <a:solidFill>
                  <a:srgbClr val="0000FF"/>
                </a:solidFill>
                <a:latin typeface="+mj-ea"/>
                <a:ea typeface="+mj-ea"/>
              </a:rPr>
              <a:t>with several modes and each mode is the optimal for specific duty;</a:t>
            </a:r>
            <a:r>
              <a:rPr lang="en-US" altLang="zh-CN" sz="2000" dirty="0">
                <a:solidFill>
                  <a:srgbClr val="FF0000"/>
                </a:solidFill>
                <a:latin typeface="+mj-ea"/>
                <a:ea typeface="+mj-ea"/>
                <a:sym typeface="+mn-ea"/>
              </a:rPr>
              <a:t>(</a:t>
            </a:r>
            <a:r>
              <a:rPr lang="en-US" altLang="zh-CN" sz="2000" dirty="0">
                <a:solidFill>
                  <a:srgbClr val="FF0000"/>
                </a:solidFill>
                <a:latin typeface="+mj-ea"/>
                <a:ea typeface="+mj-ea"/>
                <a:sym typeface="+mn-ea"/>
              </a:rPr>
              <a:t>Insight </a:t>
            </a:r>
            <a:r>
              <a:rPr lang="en-US" altLang="zh-CN" sz="2000" dirty="0">
                <a:solidFill>
                  <a:srgbClr val="FF0000"/>
                </a:solidFill>
                <a:latin typeface="+mj-ea"/>
                <a:ea typeface="+mj-ea"/>
                <a:sym typeface="+mn-ea"/>
              </a:rPr>
              <a:t>1)</a:t>
            </a:r>
            <a:endParaRPr lang="en-US" altLang="zh-CN" sz="2000" dirty="0">
              <a:solidFill>
                <a:srgbClr val="0000FF"/>
              </a:solidFill>
              <a:latin typeface="+mj-ea"/>
              <a:ea typeface="+mj-ea"/>
            </a:endParaRPr>
          </a:p>
          <a:p>
            <a:pPr marL="342900" indent="-342900">
              <a:buAutoNum type="arabicParenBoth"/>
            </a:pPr>
            <a:r>
              <a:rPr lang="en-US" altLang="zh-CN" sz="2000" dirty="0">
                <a:solidFill>
                  <a:srgbClr val="000000"/>
                </a:solidFill>
                <a:latin typeface="+mj-ea"/>
                <a:ea typeface="+mj-ea"/>
              </a:rPr>
              <a:t>Less mass leg and less actuators can lead to </a:t>
            </a:r>
            <a:r>
              <a:rPr lang="en-US" altLang="zh-CN" sz="2000" dirty="0">
                <a:solidFill>
                  <a:srgbClr val="0000FF"/>
                </a:solidFill>
                <a:latin typeface="+mj-ea"/>
                <a:ea typeface="+mj-ea"/>
              </a:rPr>
              <a:t>underactuated principles;</a:t>
            </a:r>
            <a:r>
              <a:rPr lang="en-US" altLang="zh-CN" sz="2000" dirty="0">
                <a:solidFill>
                  <a:srgbClr val="FF0000"/>
                </a:solidFill>
                <a:latin typeface="+mj-ea"/>
                <a:ea typeface="+mj-ea"/>
                <a:sym typeface="+mn-ea"/>
              </a:rPr>
              <a:t>(</a:t>
            </a:r>
            <a:r>
              <a:rPr lang="en-US" altLang="zh-CN" sz="2000" dirty="0">
                <a:solidFill>
                  <a:srgbClr val="FF0000"/>
                </a:solidFill>
                <a:latin typeface="+mj-ea"/>
                <a:ea typeface="+mj-ea"/>
                <a:sym typeface="+mn-ea"/>
              </a:rPr>
              <a:t>Insight </a:t>
            </a:r>
            <a:r>
              <a:rPr lang="en-US" altLang="zh-CN" sz="2000" dirty="0">
                <a:solidFill>
                  <a:srgbClr val="FF0000"/>
                </a:solidFill>
                <a:latin typeface="+mj-ea"/>
                <a:ea typeface="+mj-ea"/>
                <a:sym typeface="+mn-ea"/>
              </a:rPr>
              <a:t>2)</a:t>
            </a:r>
            <a:endParaRPr lang="en-US" altLang="zh-CN" sz="2000" dirty="0">
              <a:solidFill>
                <a:srgbClr val="0000FF"/>
              </a:solidFill>
              <a:latin typeface="+mj-ea"/>
              <a:ea typeface="+mj-ea"/>
            </a:endParaRPr>
          </a:p>
          <a:p>
            <a:pPr marL="342900" indent="-342900">
              <a:buAutoNum type="arabicParenBoth"/>
            </a:pPr>
            <a:r>
              <a:rPr lang="en-US" altLang="zh-CN" sz="2000" dirty="0">
                <a:solidFill>
                  <a:srgbClr val="000000"/>
                </a:solidFill>
                <a:latin typeface="+mj-ea"/>
                <a:ea typeface="+mj-ea"/>
              </a:rPr>
              <a:t>Passive dynamics and passive linkages;</a:t>
            </a:r>
            <a:r>
              <a:rPr lang="en-US" altLang="zh-CN" sz="2000" dirty="0">
                <a:solidFill>
                  <a:srgbClr val="FF0000"/>
                </a:solidFill>
                <a:latin typeface="+mj-ea"/>
                <a:ea typeface="+mj-ea"/>
                <a:sym typeface="+mn-ea"/>
              </a:rPr>
              <a:t>(</a:t>
            </a:r>
            <a:r>
              <a:rPr lang="en-US" altLang="zh-CN" sz="2000" dirty="0">
                <a:solidFill>
                  <a:srgbClr val="FF0000"/>
                </a:solidFill>
                <a:latin typeface="+mj-ea"/>
                <a:ea typeface="+mj-ea"/>
                <a:sym typeface="+mn-ea"/>
              </a:rPr>
              <a:t>Insight </a:t>
            </a:r>
            <a:r>
              <a:rPr lang="en-US" altLang="zh-CN" sz="2000" dirty="0">
                <a:solidFill>
                  <a:srgbClr val="FF0000"/>
                </a:solidFill>
                <a:latin typeface="+mj-ea"/>
                <a:ea typeface="+mj-ea"/>
                <a:sym typeface="+mn-ea"/>
              </a:rPr>
              <a:t>3)</a:t>
            </a:r>
            <a:endParaRPr lang="en-US" altLang="zh-CN" sz="2000" dirty="0">
              <a:solidFill>
                <a:srgbClr val="0000FF"/>
              </a:solidFill>
              <a:latin typeface="+mj-ea"/>
              <a:ea typeface="+mj-ea"/>
            </a:endParaRPr>
          </a:p>
          <a:p>
            <a:pPr marL="342900" indent="-342900">
              <a:buAutoNum type="arabicParenBoth"/>
            </a:pPr>
            <a:r>
              <a:rPr lang="en-US" altLang="zh-CN" sz="2000" dirty="0">
                <a:solidFill>
                  <a:srgbClr val="000000"/>
                </a:solidFill>
                <a:latin typeface="+mj-ea"/>
                <a:ea typeface="+mj-ea"/>
              </a:rPr>
              <a:t> </a:t>
            </a:r>
            <a:r>
              <a:rPr lang="en-US" altLang="zh-CN" sz="2000" dirty="0">
                <a:solidFill>
                  <a:srgbClr val="0000FF"/>
                </a:solidFill>
                <a:latin typeface="+mj-ea"/>
                <a:ea typeface="+mj-ea"/>
              </a:rPr>
              <a:t>M</a:t>
            </a:r>
            <a:r>
              <a:rPr lang="en-US" altLang="zh-CN" sz="2000" dirty="0">
                <a:solidFill>
                  <a:srgbClr val="0000FF"/>
                </a:solidFill>
                <a:latin typeface="+mj-ea"/>
                <a:ea typeface="+mj-ea"/>
              </a:rPr>
              <a:t>echanics can lead to self-stabilizing</a:t>
            </a:r>
            <a:r>
              <a:rPr lang="en-US" altLang="zh-CN" sz="2000" dirty="0">
                <a:solidFill>
                  <a:srgbClr val="000000"/>
                </a:solidFill>
                <a:latin typeface="+mj-ea"/>
                <a:ea typeface="+mj-ea"/>
              </a:rPr>
              <a:t>, i.e. stabilize the system in the presence of disturbances without sensing the disturbances or direct effect.</a:t>
            </a:r>
            <a:r>
              <a:rPr lang="en-US" altLang="zh-CN" sz="2000" dirty="0">
                <a:solidFill>
                  <a:srgbClr val="FF0000"/>
                </a:solidFill>
                <a:latin typeface="+mj-ea"/>
                <a:ea typeface="+mj-ea"/>
              </a:rPr>
              <a:t>(</a:t>
            </a:r>
            <a:r>
              <a:rPr lang="en-US" altLang="zh-CN" sz="2000" dirty="0">
                <a:solidFill>
                  <a:srgbClr val="FF0000"/>
                </a:solidFill>
                <a:latin typeface="+mj-ea"/>
                <a:ea typeface="+mj-ea"/>
                <a:sym typeface="+mn-ea"/>
              </a:rPr>
              <a:t>Insight </a:t>
            </a:r>
            <a:r>
              <a:rPr lang="en-US" altLang="zh-CN" sz="2000" dirty="0">
                <a:solidFill>
                  <a:srgbClr val="FF0000"/>
                </a:solidFill>
                <a:latin typeface="+mj-ea"/>
                <a:ea typeface="+mj-ea"/>
              </a:rPr>
              <a:t>4)</a:t>
            </a:r>
            <a:endParaRPr lang="en-US" altLang="zh-CN" sz="2000" dirty="0">
              <a:solidFill>
                <a:srgbClr val="FF0000"/>
              </a:solidFill>
              <a:latin typeface="+mj-ea"/>
              <a:ea typeface="+mj-ea"/>
            </a:endParaRPr>
          </a:p>
        </p:txBody>
      </p:sp>
    </p:spTree>
  </p:cSld>
  <p:clrMapOvr>
    <a:masterClrMapping/>
  </p:clrMapOvr>
  <p:transition advTm="29693"/>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385175" cy="119888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a:t>
            </a:r>
            <a:r>
              <a:rPr lang="en-US" altLang="zh-CN" sz="2400" dirty="0">
                <a:solidFill>
                  <a:srgbClr val="000000"/>
                </a:solidFill>
                <a:latin typeface="+mj-ea"/>
                <a:ea typeface="+mj-ea"/>
              </a:rPr>
              <a:t>What is the control in ostrich and the role of control in ostrich </a:t>
            </a:r>
            <a:r>
              <a:rPr lang="en-US" altLang="zh-CN" sz="2400" dirty="0">
                <a:solidFill>
                  <a:srgbClr val="000000"/>
                </a:solidFill>
                <a:latin typeface="+mj-ea"/>
                <a:ea typeface="+mj-ea"/>
                <a:sym typeface="+mn-ea"/>
              </a:rPr>
              <a:t>locomotion</a:t>
            </a:r>
            <a:r>
              <a:rPr lang="en-US" altLang="zh-CN" sz="2400" dirty="0">
                <a:solidFill>
                  <a:srgbClr val="000000"/>
                </a:solidFill>
                <a:latin typeface="+mj-ea"/>
                <a:ea typeface="+mj-ea"/>
              </a:rPr>
              <a:t> and our research?</a:t>
            </a:r>
            <a:endParaRPr lang="en-US" altLang="zh-CN" sz="2400" dirty="0">
              <a:solidFill>
                <a:srgbClr val="000000"/>
              </a:solidFill>
              <a:latin typeface="+mj-ea"/>
              <a:ea typeface="+mj-ea"/>
            </a:endParaRPr>
          </a:p>
        </p:txBody>
      </p:sp>
      <p:sp>
        <p:nvSpPr>
          <p:cNvPr id="3" name="文本框 2"/>
          <p:cNvSpPr txBox="1"/>
          <p:nvPr/>
        </p:nvSpPr>
        <p:spPr>
          <a:xfrm>
            <a:off x="600710" y="2400935"/>
            <a:ext cx="8085455" cy="3784600"/>
          </a:xfrm>
          <a:prstGeom prst="rect">
            <a:avLst/>
          </a:prstGeom>
          <a:noFill/>
        </p:spPr>
        <p:txBody>
          <a:bodyPr wrap="square" rtlCol="0">
            <a:spAutoFit/>
          </a:bodyPr>
          <a:lstStyle/>
          <a:p>
            <a:r>
              <a:rPr lang="en-US" altLang="zh-CN" sz="2000" dirty="0">
                <a:solidFill>
                  <a:srgbClr val="FF0000"/>
                </a:solidFill>
                <a:latin typeface="+mj-ea"/>
                <a:ea typeface="+mj-ea"/>
              </a:rPr>
              <a:t>An answer from Biology(The best answer is returned by nature(ostrich)):</a:t>
            </a:r>
            <a:endParaRPr lang="en-US" altLang="zh-CN" sz="2000" dirty="0">
              <a:solidFill>
                <a:srgbClr val="FF0000"/>
              </a:solidFill>
              <a:latin typeface="+mj-ea"/>
              <a:ea typeface="+mj-ea"/>
            </a:endParaRPr>
          </a:p>
          <a:p>
            <a:r>
              <a:rPr lang="en-US" altLang="zh-CN" sz="2000" dirty="0">
                <a:solidFill>
                  <a:srgbClr val="000000"/>
                </a:solidFill>
                <a:latin typeface="+mj-ea"/>
                <a:ea typeface="+mj-ea"/>
              </a:rPr>
              <a:t>M</a:t>
            </a:r>
            <a:r>
              <a:rPr lang="en-US" altLang="zh-CN" sz="2000" dirty="0">
                <a:solidFill>
                  <a:srgbClr val="000000"/>
                </a:solidFill>
                <a:effectLst/>
                <a:latin typeface="+mj-ea"/>
                <a:ea typeface="+mj-ea"/>
              </a:rPr>
              <a:t>orphology </a:t>
            </a:r>
            <a:r>
              <a:rPr lang="en-US" altLang="zh-CN" sz="2000" dirty="0">
                <a:solidFill>
                  <a:srgbClr val="000000"/>
                </a:solidFill>
                <a:latin typeface="+mj-ea"/>
                <a:ea typeface="+mj-ea"/>
              </a:rPr>
              <a:t>biomechanics and Sensorimotor combination with neuromechanical control strategies.</a:t>
            </a:r>
            <a:endParaRPr lang="en-US" altLang="zh-CN" sz="2000" dirty="0">
              <a:solidFill>
                <a:srgbClr val="000000"/>
              </a:solidFill>
              <a:latin typeface="+mj-ea"/>
              <a:ea typeface="+mj-ea"/>
            </a:endParaRPr>
          </a:p>
          <a:p>
            <a:r>
              <a:rPr lang="en-US" altLang="zh-CN" sz="2000" dirty="0">
                <a:solidFill>
                  <a:srgbClr val="FF0000"/>
                </a:solidFill>
                <a:latin typeface="+mj-ea"/>
                <a:ea typeface="+mj-ea"/>
              </a:rPr>
              <a:t>An insight from Biological control:</a:t>
            </a:r>
            <a:endParaRPr lang="en-US" altLang="zh-CN" sz="2000" dirty="0">
              <a:solidFill>
                <a:srgbClr val="FF0000"/>
              </a:solidFill>
              <a:latin typeface="+mj-ea"/>
              <a:ea typeface="+mj-ea"/>
            </a:endParaRPr>
          </a:p>
          <a:p>
            <a:r>
              <a:rPr lang="en-US" altLang="zh-CN" sz="2000" dirty="0">
                <a:solidFill>
                  <a:srgbClr val="000000"/>
                </a:solidFill>
                <a:latin typeface="+mj-ea"/>
                <a:ea typeface="+mj-ea"/>
                <a:sym typeface="Wingdings" panose="05000000000000000000" pitchFamily="2" charset="2"/>
              </a:rPr>
              <a:t>Note:(we aim to make the robot fast and agile which imitate ostrich, a specific robot not real ostrich.)</a:t>
            </a:r>
            <a:endParaRPr lang="en-US" altLang="zh-CN" sz="2000" dirty="0">
              <a:solidFill>
                <a:srgbClr val="000000"/>
              </a:solidFill>
              <a:latin typeface="+mj-ea"/>
              <a:ea typeface="+mj-ea"/>
            </a:endParaRPr>
          </a:p>
          <a:p>
            <a:r>
              <a:rPr lang="en-US" altLang="zh-CN" sz="2000" dirty="0">
                <a:solidFill>
                  <a:srgbClr val="000000"/>
                </a:solidFill>
                <a:latin typeface="+mj-ea"/>
                <a:ea typeface="+mj-ea"/>
              </a:rPr>
              <a:t>Ostrich</a:t>
            </a:r>
            <a:r>
              <a:rPr lang="en-US" altLang="zh-CN" sz="2000" dirty="0">
                <a:solidFill>
                  <a:srgbClr val="231F20"/>
                </a:solidFill>
                <a:effectLst/>
                <a:latin typeface="+mj-ea"/>
                <a:ea typeface="+mj-ea"/>
              </a:rPr>
              <a:t> use </a:t>
            </a:r>
            <a:r>
              <a:rPr lang="en-US" altLang="zh-CN" sz="2000" dirty="0">
                <a:solidFill>
                  <a:srgbClr val="0000FF"/>
                </a:solidFill>
                <a:effectLst/>
                <a:latin typeface="+mj-ea"/>
                <a:ea typeface="+mj-ea"/>
              </a:rPr>
              <a:t>several</a:t>
            </a:r>
            <a:r>
              <a:rPr lang="en-US" altLang="zh-CN" sz="2000" dirty="0">
                <a:solidFill>
                  <a:srgbClr val="0000FF"/>
                </a:solidFill>
                <a:latin typeface="+mj-ea"/>
                <a:ea typeface="+mj-ea"/>
              </a:rPr>
              <a:t> </a:t>
            </a:r>
            <a:r>
              <a:rPr lang="en-US" altLang="zh-CN" sz="2000" dirty="0">
                <a:solidFill>
                  <a:srgbClr val="0000FF"/>
                </a:solidFill>
                <a:effectLst/>
                <a:latin typeface="+mj-ea"/>
                <a:ea typeface="+mj-ea"/>
              </a:rPr>
              <a:t>control strategies</a:t>
            </a:r>
            <a:r>
              <a:rPr lang="en-US" altLang="zh-CN" sz="2000" dirty="0">
                <a:solidFill>
                  <a:srgbClr val="231F20"/>
                </a:solidFill>
                <a:effectLst/>
                <a:latin typeface="+mj-ea"/>
                <a:ea typeface="+mj-ea"/>
              </a:rPr>
              <a:t> consistently across terrain contexts:</a:t>
            </a:r>
            <a:endParaRPr lang="en-US" altLang="zh-CN" sz="2000" dirty="0">
              <a:solidFill>
                <a:srgbClr val="231F20"/>
              </a:solidFill>
              <a:effectLst/>
              <a:latin typeface="+mj-ea"/>
              <a:ea typeface="+mj-ea"/>
            </a:endParaRPr>
          </a:p>
          <a:p>
            <a:r>
              <a:rPr lang="en-US" altLang="zh-CN" sz="2000" dirty="0">
                <a:solidFill>
                  <a:srgbClr val="231F20"/>
                </a:solidFill>
                <a:latin typeface="+mj-ea"/>
                <a:ea typeface="+mj-ea"/>
              </a:rPr>
              <a:t>(1)</a:t>
            </a:r>
            <a:r>
              <a:rPr lang="en-US" altLang="zh-CN" sz="2000" dirty="0">
                <a:solidFill>
                  <a:srgbClr val="0000FF"/>
                </a:solidFill>
                <a:latin typeface="+mj-ea"/>
                <a:ea typeface="+mj-ea"/>
              </a:rPr>
              <a:t>Independent control of leg angular cycling and leg length actuation</a:t>
            </a:r>
            <a:r>
              <a:rPr lang="en-US" altLang="zh-CN" sz="2000" dirty="0">
                <a:solidFill>
                  <a:srgbClr val="231F20"/>
                </a:solidFill>
                <a:latin typeface="+mj-ea"/>
                <a:ea typeface="+mj-ea"/>
              </a:rPr>
              <a:t>, which facilitates dynamic stability through simple control mechanisms;</a:t>
            </a:r>
            <a:endParaRPr lang="en-US" altLang="zh-CN" sz="2000" dirty="0">
              <a:solidFill>
                <a:srgbClr val="231F20"/>
              </a:solidFill>
              <a:latin typeface="+mj-ea"/>
              <a:ea typeface="+mj-ea"/>
            </a:endParaRPr>
          </a:p>
        </p:txBody>
      </p:sp>
      <p:sp>
        <p:nvSpPr>
          <p:cNvPr id="5" name="文本框 4"/>
          <p:cNvSpPr txBox="1"/>
          <p:nvPr/>
        </p:nvSpPr>
        <p:spPr>
          <a:xfrm>
            <a:off x="127139" y="6253787"/>
            <a:ext cx="8854936" cy="521970"/>
          </a:xfrm>
          <a:prstGeom prst="rect">
            <a:avLst/>
          </a:prstGeom>
          <a:noFill/>
        </p:spPr>
        <p:txBody>
          <a:bodyPr wrap="square" rtlCol="0">
            <a:spAutoFit/>
          </a:bodyPr>
          <a:lstStyle/>
          <a:p>
            <a:r>
              <a:rPr lang="en-US" altLang="zh-CN" sz="1400" i="1" dirty="0">
                <a:solidFill>
                  <a:srgbClr val="231F20"/>
                </a:solidFill>
                <a:effectLst/>
                <a:latin typeface="+mj-ea"/>
                <a:ea typeface="+mj-ea"/>
              </a:rPr>
              <a:t>Understanding the Agility of Running Birds: Sensorimotor and </a:t>
            </a:r>
            <a:r>
              <a:rPr lang="en-US" altLang="zh-CN" sz="1400" i="1" dirty="0">
                <a:latin typeface="+mj-ea"/>
                <a:ea typeface="+mj-ea"/>
              </a:rPr>
              <a:t> </a:t>
            </a:r>
            <a:r>
              <a:rPr lang="en-US" altLang="zh-CN" sz="1400" i="1" dirty="0">
                <a:solidFill>
                  <a:srgbClr val="231F20"/>
                </a:solidFill>
                <a:effectLst/>
                <a:latin typeface="+mj-ea"/>
                <a:ea typeface="+mj-ea"/>
              </a:rPr>
              <a:t>Mechanical Factors in Avian Bipedal Locomotion</a:t>
            </a:r>
            <a:endParaRPr lang="en-US" altLang="zh-CN" sz="1400" i="1" dirty="0">
              <a:solidFill>
                <a:srgbClr val="000000"/>
              </a:solidFill>
              <a:latin typeface="+mj-ea"/>
              <a:ea typeface="+mj-ea"/>
            </a:endParaRPr>
          </a:p>
        </p:txBody>
      </p:sp>
    </p:spTree>
  </p:cSld>
  <p:clrMapOvr>
    <a:masterClrMapping/>
  </p:clrMapOvr>
  <p:transition advTm="29693"/>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3" name="文本框 2"/>
          <p:cNvSpPr txBox="1"/>
          <p:nvPr/>
        </p:nvSpPr>
        <p:spPr>
          <a:xfrm>
            <a:off x="526251" y="2573631"/>
            <a:ext cx="7932529" cy="3230245"/>
          </a:xfrm>
          <a:prstGeom prst="rect">
            <a:avLst/>
          </a:prstGeom>
          <a:noFill/>
        </p:spPr>
        <p:txBody>
          <a:bodyPr wrap="square" rtlCol="0">
            <a:spAutoFit/>
          </a:bodyPr>
          <a:lstStyle/>
          <a:p>
            <a:r>
              <a:rPr lang="en-US" altLang="zh-CN" sz="2000" dirty="0">
                <a:solidFill>
                  <a:srgbClr val="231F20"/>
                </a:solidFill>
                <a:latin typeface="+mj-ea"/>
                <a:ea typeface="+mj-ea"/>
              </a:rPr>
              <a:t>(2) </a:t>
            </a:r>
            <a:r>
              <a:rPr lang="en-US" altLang="zh-CN" sz="2000" dirty="0">
                <a:solidFill>
                  <a:srgbClr val="0000FF"/>
                </a:solidFill>
                <a:latin typeface="+mj-ea"/>
                <a:ea typeface="+mj-ea"/>
              </a:rPr>
              <a:t>feedforward regulation of leg cycling rate</a:t>
            </a:r>
            <a:r>
              <a:rPr lang="en-US" altLang="zh-CN" sz="2000" dirty="0">
                <a:solidFill>
                  <a:srgbClr val="231F20"/>
                </a:solidFill>
                <a:latin typeface="+mj-ea"/>
                <a:ea typeface="+mj-ea"/>
              </a:rPr>
              <a:t>, which tunes foot-contact timing to maintain consistent leg loading </a:t>
            </a:r>
            <a:r>
              <a:rPr lang="en-US" altLang="zh-CN" sz="2000" dirty="0">
                <a:solidFill>
                  <a:srgbClr val="0000FF"/>
                </a:solidFill>
                <a:latin typeface="+mj-ea"/>
                <a:ea typeface="+mj-ea"/>
              </a:rPr>
              <a:t>in uneven terrain</a:t>
            </a:r>
            <a:r>
              <a:rPr lang="en-US" altLang="zh-CN" sz="2000" dirty="0">
                <a:solidFill>
                  <a:srgbClr val="231F20"/>
                </a:solidFill>
                <a:latin typeface="+mj-ea"/>
                <a:ea typeface="+mj-ea"/>
              </a:rPr>
              <a:t> (minimizing fall and injury risks);</a:t>
            </a:r>
            <a:endParaRPr lang="en-US" altLang="zh-CN" sz="2000" dirty="0">
              <a:solidFill>
                <a:srgbClr val="231F20"/>
              </a:solidFill>
              <a:latin typeface="+mj-ea"/>
              <a:ea typeface="+mj-ea"/>
            </a:endParaRPr>
          </a:p>
          <a:p>
            <a:r>
              <a:rPr lang="en-US" altLang="zh-CN" sz="2000" dirty="0">
                <a:solidFill>
                  <a:srgbClr val="231F20"/>
                </a:solidFill>
                <a:latin typeface="+mj-ea"/>
                <a:ea typeface="+mj-ea"/>
              </a:rPr>
              <a:t>(3) </a:t>
            </a:r>
            <a:r>
              <a:rPr lang="en-US" altLang="zh-CN" sz="2000" dirty="0">
                <a:solidFill>
                  <a:srgbClr val="0000FF"/>
                </a:solidFill>
                <a:latin typeface="+mj-ea"/>
                <a:ea typeface="+mj-ea"/>
              </a:rPr>
              <a:t>load-dependent muscle actuation</a:t>
            </a:r>
            <a:r>
              <a:rPr lang="en-US" altLang="zh-CN" sz="2000" dirty="0">
                <a:solidFill>
                  <a:srgbClr val="231F20"/>
                </a:solidFill>
                <a:latin typeface="+mj-ea"/>
                <a:ea typeface="+mj-ea"/>
              </a:rPr>
              <a:t>, which rapidly adjusts stance push-off and stabilizes body mechanical energy;</a:t>
            </a:r>
            <a:endParaRPr lang="en-US" altLang="zh-CN" sz="2000" dirty="0">
              <a:solidFill>
                <a:srgbClr val="231F20"/>
              </a:solidFill>
              <a:latin typeface="+mj-ea"/>
              <a:ea typeface="+mj-ea"/>
            </a:endParaRPr>
          </a:p>
          <a:p>
            <a:r>
              <a:rPr lang="en-US" altLang="zh-CN" sz="2000" dirty="0">
                <a:solidFill>
                  <a:srgbClr val="000000"/>
                </a:solidFill>
                <a:latin typeface="+mj-ea"/>
                <a:ea typeface="+mj-ea"/>
              </a:rPr>
              <a:t>(4) </a:t>
            </a:r>
            <a:r>
              <a:rPr lang="en-US" altLang="zh-CN" sz="2000" dirty="0">
                <a:solidFill>
                  <a:srgbClr val="0000FF"/>
                </a:solidFill>
                <a:latin typeface="+mj-ea"/>
                <a:ea typeface="+mj-ea"/>
              </a:rPr>
              <a:t>multi-step recovery strategies </a:t>
            </a:r>
            <a:r>
              <a:rPr lang="en-US" altLang="zh-CN" sz="2000" dirty="0">
                <a:solidFill>
                  <a:srgbClr val="000000"/>
                </a:solidFill>
                <a:latin typeface="+mj-ea"/>
                <a:ea typeface="+mj-ea"/>
              </a:rPr>
              <a:t>that allow body dynamics to transiently vary while tightly regulating leg loading to minimize risks of fall and injury.</a:t>
            </a:r>
            <a:endParaRPr lang="en-US" altLang="zh-CN" sz="2000" dirty="0">
              <a:solidFill>
                <a:srgbClr val="000000"/>
              </a:solidFill>
              <a:latin typeface="+mj-ea"/>
              <a:ea typeface="+mj-ea"/>
            </a:endParaRPr>
          </a:p>
          <a:p>
            <a:endParaRPr lang="en-US" altLang="zh-CN" sz="2000" dirty="0">
              <a:solidFill>
                <a:srgbClr val="000000"/>
              </a:solidFill>
              <a:latin typeface="+mj-ea"/>
              <a:ea typeface="+mj-ea"/>
            </a:endParaRPr>
          </a:p>
          <a:p>
            <a:r>
              <a:rPr lang="en-US" altLang="zh-CN" sz="2400" dirty="0">
                <a:solidFill>
                  <a:srgbClr val="FF0000"/>
                </a:solidFill>
                <a:effectLst/>
                <a:latin typeface="+mj-ea"/>
                <a:ea typeface="+mj-ea"/>
              </a:rPr>
              <a:t>Referring to: Neuromechanical control strategies.</a:t>
            </a:r>
            <a:endParaRPr lang="en-US" altLang="zh-CN" dirty="0">
              <a:latin typeface="+mj-ea"/>
              <a:ea typeface="+mj-ea"/>
            </a:endParaRPr>
          </a:p>
        </p:txBody>
      </p:sp>
      <p:sp>
        <p:nvSpPr>
          <p:cNvPr id="5" name="矩形 4"/>
          <p:cNvSpPr/>
          <p:nvPr/>
        </p:nvSpPr>
        <p:spPr>
          <a:xfrm>
            <a:off x="300990" y="1133475"/>
            <a:ext cx="8383270" cy="119888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a:t>
            </a:r>
            <a:r>
              <a:rPr lang="en-US" altLang="zh-CN" sz="2400" dirty="0">
                <a:solidFill>
                  <a:srgbClr val="000000"/>
                </a:solidFill>
                <a:latin typeface="+mj-ea"/>
                <a:ea typeface="+mj-ea"/>
              </a:rPr>
              <a:t>What is the control in ostrich and the role of control in ostrich </a:t>
            </a:r>
            <a:r>
              <a:rPr lang="en-US" altLang="zh-CN" sz="2400" dirty="0">
                <a:solidFill>
                  <a:srgbClr val="000000"/>
                </a:solidFill>
                <a:latin typeface="+mj-ea"/>
                <a:ea typeface="+mj-ea"/>
                <a:sym typeface="+mn-ea"/>
              </a:rPr>
              <a:t>locomotion </a:t>
            </a:r>
            <a:r>
              <a:rPr lang="en-US" altLang="zh-CN" sz="2400" dirty="0">
                <a:solidFill>
                  <a:srgbClr val="000000"/>
                </a:solidFill>
                <a:latin typeface="+mj-ea"/>
                <a:ea typeface="+mj-ea"/>
              </a:rPr>
              <a:t>and our research?</a:t>
            </a:r>
            <a:endParaRPr lang="en-US" altLang="zh-CN" sz="2400" dirty="0">
              <a:solidFill>
                <a:srgbClr val="000000"/>
              </a:solidFill>
              <a:latin typeface="+mj-ea"/>
              <a:ea typeface="+mj-ea"/>
            </a:endParaRPr>
          </a:p>
        </p:txBody>
      </p:sp>
    </p:spTree>
  </p:cSld>
  <p:clrMapOvr>
    <a:masterClrMapping/>
  </p:clrMapOvr>
  <p:transition advTm="29693"/>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363452" y="2240649"/>
            <a:ext cx="3208099" cy="4590997"/>
          </a:xfrm>
          <a:prstGeom prst="rect">
            <a:avLst/>
          </a:prstGeom>
        </p:spPr>
      </p:pic>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3" name="文本框 2"/>
          <p:cNvSpPr txBox="1"/>
          <p:nvPr/>
        </p:nvSpPr>
        <p:spPr>
          <a:xfrm>
            <a:off x="385853" y="2247241"/>
            <a:ext cx="5050244" cy="4584700"/>
          </a:xfrm>
          <a:prstGeom prst="rect">
            <a:avLst/>
          </a:prstGeom>
          <a:noFill/>
        </p:spPr>
        <p:txBody>
          <a:bodyPr wrap="square" rtlCol="0">
            <a:spAutoFit/>
          </a:bodyPr>
          <a:lstStyle/>
          <a:p>
            <a:r>
              <a:rPr lang="en-US" altLang="zh-CN" sz="2400" dirty="0">
                <a:solidFill>
                  <a:srgbClr val="FF0000"/>
                </a:solidFill>
                <a:effectLst/>
                <a:latin typeface="+mj-ea"/>
                <a:ea typeface="+mj-ea"/>
              </a:rPr>
              <a:t>Neuromechanical control strategies</a:t>
            </a:r>
            <a:r>
              <a:rPr lang="en-US" altLang="zh-CN" sz="2800" dirty="0">
                <a:solidFill>
                  <a:srgbClr val="FF0000"/>
                </a:solidFill>
                <a:latin typeface="+mj-ea"/>
                <a:ea typeface="+mj-ea"/>
              </a:rPr>
              <a:t>:</a:t>
            </a:r>
            <a:endParaRPr lang="en-US" altLang="zh-CN" sz="2800" dirty="0">
              <a:solidFill>
                <a:srgbClr val="FF0000"/>
              </a:solidFill>
              <a:effectLst/>
              <a:latin typeface="+mj-ea"/>
              <a:ea typeface="+mj-ea"/>
            </a:endParaRPr>
          </a:p>
          <a:p>
            <a:r>
              <a:rPr lang="en-US" altLang="zh-CN" sz="2000" dirty="0">
                <a:solidFill>
                  <a:srgbClr val="231F20"/>
                </a:solidFill>
                <a:effectLst/>
                <a:latin typeface="+mj-ea"/>
                <a:ea typeface="+mj-ea"/>
              </a:rPr>
              <a:t>Hierarchical organization of </a:t>
            </a:r>
            <a:r>
              <a:rPr lang="en-US" altLang="zh-CN" sz="2000" dirty="0">
                <a:solidFill>
                  <a:srgbClr val="000000"/>
                </a:solidFill>
                <a:latin typeface="+mj-ea"/>
                <a:ea typeface="+mj-ea"/>
              </a:rPr>
              <a:t> </a:t>
            </a:r>
            <a:r>
              <a:rPr lang="en-US" altLang="zh-CN" sz="2000" dirty="0">
                <a:solidFill>
                  <a:srgbClr val="231F20"/>
                </a:solidFill>
                <a:effectLst/>
                <a:latin typeface="+mj-ea"/>
                <a:ea typeface="+mj-ea"/>
              </a:rPr>
              <a:t>vertebrate neuromechanical control, like central, peripheral and mechanical mechanisms must be integrated over short and long </a:t>
            </a:r>
            <a:r>
              <a:rPr lang="en-US" altLang="zh-CN" sz="2000" dirty="0" err="1">
                <a:solidFill>
                  <a:srgbClr val="231F20"/>
                </a:solidFill>
                <a:effectLst/>
                <a:latin typeface="+mj-ea"/>
                <a:ea typeface="+mj-ea"/>
              </a:rPr>
              <a:t>timescales.The</a:t>
            </a:r>
            <a:r>
              <a:rPr lang="en-US" altLang="zh-CN" sz="2000" dirty="0">
                <a:solidFill>
                  <a:srgbClr val="231F20"/>
                </a:solidFill>
                <a:effectLst/>
                <a:latin typeface="+mj-ea"/>
                <a:ea typeface="+mj-ea"/>
              </a:rPr>
              <a:t> </a:t>
            </a:r>
            <a:r>
              <a:rPr lang="en-US" altLang="zh-CN" sz="2000" dirty="0">
                <a:solidFill>
                  <a:srgbClr val="0000FF"/>
                </a:solidFill>
                <a:effectLst/>
                <a:latin typeface="+mj-ea"/>
                <a:ea typeface="+mj-ea"/>
              </a:rPr>
              <a:t>fastest</a:t>
            </a:r>
            <a:r>
              <a:rPr lang="en-US" altLang="zh-CN" sz="2000" dirty="0">
                <a:solidFill>
                  <a:srgbClr val="231F20"/>
                </a:solidFill>
                <a:effectLst/>
                <a:latin typeface="+mj-ea"/>
                <a:ea typeface="+mj-ea"/>
              </a:rPr>
              <a:t> responses occur in the </a:t>
            </a:r>
            <a:r>
              <a:rPr lang="en-US" altLang="zh-CN" sz="2000" dirty="0">
                <a:solidFill>
                  <a:srgbClr val="0000FF"/>
                </a:solidFill>
                <a:effectLst/>
                <a:latin typeface="+mj-ea"/>
                <a:ea typeface="+mj-ea"/>
              </a:rPr>
              <a:t>periphery</a:t>
            </a:r>
            <a:r>
              <a:rPr lang="en-US" altLang="zh-CN" sz="2000" dirty="0">
                <a:solidFill>
                  <a:srgbClr val="231F20"/>
                </a:solidFill>
                <a:effectLst/>
                <a:latin typeface="+mj-ea"/>
                <a:ea typeface="+mj-ea"/>
              </a:rPr>
              <a:t>, through intrinsic </a:t>
            </a:r>
            <a:endParaRPr lang="en-US" altLang="zh-CN" sz="2800" dirty="0">
              <a:latin typeface="+mj-ea"/>
              <a:ea typeface="+mj-ea"/>
            </a:endParaRPr>
          </a:p>
          <a:p>
            <a:r>
              <a:rPr lang="en-US" altLang="zh-CN" sz="2000" dirty="0">
                <a:solidFill>
                  <a:srgbClr val="231F20"/>
                </a:solidFill>
                <a:effectLst/>
                <a:latin typeface="+mj-ea"/>
                <a:ea typeface="+mj-ea"/>
              </a:rPr>
              <a:t>mechanics, </a:t>
            </a:r>
            <a:r>
              <a:rPr lang="en-US" altLang="zh-CN" sz="2000" dirty="0">
                <a:solidFill>
                  <a:srgbClr val="0000FF"/>
                </a:solidFill>
                <a:effectLst/>
                <a:latin typeface="+mj-ea"/>
                <a:ea typeface="+mj-ea"/>
              </a:rPr>
              <a:t>intermediate</a:t>
            </a:r>
            <a:r>
              <a:rPr lang="en-US" altLang="zh-CN" sz="2000" dirty="0">
                <a:solidFill>
                  <a:srgbClr val="231F20"/>
                </a:solidFill>
                <a:effectLst/>
                <a:latin typeface="+mj-ea"/>
                <a:ea typeface="+mj-ea"/>
              </a:rPr>
              <a:t> responses occur through short latency </a:t>
            </a:r>
            <a:r>
              <a:rPr lang="en-US" altLang="zh-CN" sz="2000" dirty="0">
                <a:solidFill>
                  <a:srgbClr val="0000FF"/>
                </a:solidFill>
                <a:effectLst/>
                <a:latin typeface="+mj-ea"/>
                <a:ea typeface="+mj-ea"/>
              </a:rPr>
              <a:t>spinal </a:t>
            </a:r>
            <a:r>
              <a:rPr lang="en-US" altLang="zh-CN" sz="2000" dirty="0">
                <a:solidFill>
                  <a:srgbClr val="231F20"/>
                </a:solidFill>
                <a:effectLst/>
                <a:latin typeface="+mj-ea"/>
                <a:ea typeface="+mj-ea"/>
              </a:rPr>
              <a:t>reflexes, and </a:t>
            </a:r>
            <a:r>
              <a:rPr lang="en-US" altLang="zh-CN" sz="2000" dirty="0">
                <a:solidFill>
                  <a:srgbClr val="0000FF"/>
                </a:solidFill>
                <a:effectLst/>
                <a:latin typeface="+mj-ea"/>
                <a:ea typeface="+mj-ea"/>
              </a:rPr>
              <a:t>slower</a:t>
            </a:r>
            <a:r>
              <a:rPr lang="en-US" altLang="zh-CN" sz="2000" dirty="0">
                <a:solidFill>
                  <a:srgbClr val="231F20"/>
                </a:solidFill>
                <a:effectLst/>
                <a:latin typeface="+mj-ea"/>
                <a:ea typeface="+mj-ea"/>
              </a:rPr>
              <a:t> responses involve processing and planning in higher </a:t>
            </a:r>
            <a:r>
              <a:rPr lang="en-US" altLang="zh-CN" sz="2000" dirty="0">
                <a:solidFill>
                  <a:srgbClr val="0000FF"/>
                </a:solidFill>
                <a:effectLst/>
                <a:latin typeface="+mj-ea"/>
                <a:ea typeface="+mj-ea"/>
              </a:rPr>
              <a:t>brain centers</a:t>
            </a:r>
            <a:r>
              <a:rPr lang="en-US" altLang="zh-CN" sz="2000" dirty="0">
                <a:solidFill>
                  <a:srgbClr val="231F20"/>
                </a:solidFill>
                <a:effectLst/>
                <a:latin typeface="+mj-ea"/>
                <a:ea typeface="+mj-ea"/>
              </a:rPr>
              <a:t>.</a:t>
            </a:r>
            <a:endParaRPr lang="en-US" altLang="zh-CN" dirty="0"/>
          </a:p>
        </p:txBody>
      </p:sp>
      <p:sp>
        <p:nvSpPr>
          <p:cNvPr id="5" name="矩形 4"/>
          <p:cNvSpPr/>
          <p:nvPr/>
        </p:nvSpPr>
        <p:spPr>
          <a:xfrm>
            <a:off x="300990" y="1133475"/>
            <a:ext cx="8270240" cy="119888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a:t>
            </a:r>
            <a:r>
              <a:rPr lang="en-US" altLang="zh-CN" sz="2400" dirty="0">
                <a:solidFill>
                  <a:srgbClr val="000000"/>
                </a:solidFill>
                <a:latin typeface="+mj-ea"/>
                <a:ea typeface="+mj-ea"/>
              </a:rPr>
              <a:t>What is the control in ostrich and the role of control in ostrich </a:t>
            </a:r>
            <a:r>
              <a:rPr lang="en-US" altLang="zh-CN" sz="2400" dirty="0">
                <a:solidFill>
                  <a:srgbClr val="000000"/>
                </a:solidFill>
                <a:latin typeface="+mj-ea"/>
                <a:ea typeface="+mj-ea"/>
                <a:sym typeface="+mn-ea"/>
              </a:rPr>
              <a:t>locomotion</a:t>
            </a:r>
            <a:r>
              <a:rPr lang="en-US" altLang="zh-CN" sz="2400" dirty="0">
                <a:solidFill>
                  <a:srgbClr val="000000"/>
                </a:solidFill>
                <a:latin typeface="+mj-ea"/>
                <a:ea typeface="+mj-ea"/>
              </a:rPr>
              <a:t> and our research?</a:t>
            </a:r>
            <a:endParaRPr lang="en-US" altLang="zh-CN" sz="2400" dirty="0">
              <a:solidFill>
                <a:srgbClr val="000000"/>
              </a:solidFill>
              <a:latin typeface="+mj-ea"/>
              <a:ea typeface="+mj-ea"/>
            </a:endParaRPr>
          </a:p>
        </p:txBody>
      </p:sp>
    </p:spTree>
  </p:cSld>
  <p:clrMapOvr>
    <a:masterClrMapping/>
  </p:clrMapOvr>
  <p:transition advTm="29693"/>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3" name="文本框 2"/>
          <p:cNvSpPr txBox="1"/>
          <p:nvPr/>
        </p:nvSpPr>
        <p:spPr>
          <a:xfrm>
            <a:off x="386715" y="2462530"/>
            <a:ext cx="8063865" cy="1322070"/>
          </a:xfrm>
          <a:prstGeom prst="rect">
            <a:avLst/>
          </a:prstGeom>
          <a:noFill/>
        </p:spPr>
        <p:txBody>
          <a:bodyPr wrap="square" rtlCol="0">
            <a:spAutoFit/>
          </a:bodyPr>
          <a:lstStyle/>
          <a:p>
            <a:r>
              <a:rPr lang="en-US" altLang="zh-CN" sz="2000" dirty="0">
                <a:solidFill>
                  <a:srgbClr val="000000"/>
                </a:solidFill>
                <a:latin typeface="+mj-ea"/>
                <a:ea typeface="+mj-ea"/>
                <a:cs typeface="+mn-lt"/>
              </a:rPr>
              <a:t>The role of control in ostrich locomotion:  As we have the four Insights of fundemantal observations, </a:t>
            </a:r>
            <a:r>
              <a:rPr lang="en-US" altLang="zh-CN" sz="2000" dirty="0">
                <a:solidFill>
                  <a:srgbClr val="0000FF"/>
                </a:solidFill>
                <a:latin typeface="+mj-ea"/>
                <a:ea typeface="+mj-ea"/>
                <a:cs typeface="+mn-lt"/>
              </a:rPr>
              <a:t>we can found there are </a:t>
            </a:r>
            <a:r>
              <a:rPr lang="en-US" altLang="zh-CN" sz="2000" dirty="0">
                <a:solidFill>
                  <a:srgbClr val="FF0000"/>
                </a:solidFill>
                <a:latin typeface="+mj-ea"/>
                <a:ea typeface="+mj-ea"/>
                <a:cs typeface="+mn-lt"/>
              </a:rPr>
              <a:t>three</a:t>
            </a:r>
            <a:r>
              <a:rPr lang="en-US" altLang="zh-CN" sz="2000" dirty="0">
                <a:solidFill>
                  <a:srgbClr val="0000FF"/>
                </a:solidFill>
                <a:latin typeface="+mj-ea"/>
                <a:ea typeface="+mj-ea"/>
                <a:cs typeface="+mn-lt"/>
              </a:rPr>
              <a:t> insights are directly relative with Control component.</a:t>
            </a:r>
            <a:r>
              <a:rPr lang="en-US" altLang="zh-CN" sz="2000" dirty="0">
                <a:solidFill>
                  <a:srgbClr val="000000"/>
                </a:solidFill>
                <a:latin typeface="+mj-ea"/>
                <a:ea typeface="+mj-ea"/>
                <a:cs typeface="+mn-lt"/>
              </a:rPr>
              <a:t> </a:t>
            </a:r>
            <a:endParaRPr lang="en-US" altLang="zh-CN" sz="2000" dirty="0">
              <a:latin typeface="+mj-ea"/>
              <a:ea typeface="+mj-ea"/>
            </a:endParaRPr>
          </a:p>
        </p:txBody>
      </p:sp>
      <p:sp>
        <p:nvSpPr>
          <p:cNvPr id="5" name="矩形 4"/>
          <p:cNvSpPr/>
          <p:nvPr/>
        </p:nvSpPr>
        <p:spPr>
          <a:xfrm>
            <a:off x="300990" y="1133475"/>
            <a:ext cx="8571865" cy="119888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a:t>
            </a:r>
            <a:r>
              <a:rPr lang="en-US" altLang="zh-CN" sz="2400" dirty="0">
                <a:solidFill>
                  <a:srgbClr val="000000"/>
                </a:solidFill>
                <a:latin typeface="+mj-ea"/>
                <a:ea typeface="+mj-ea"/>
              </a:rPr>
              <a:t>What is the control in ostrich and the role of control in ostrich locomotion and our research?</a:t>
            </a:r>
            <a:endParaRPr lang="en-US" altLang="zh-CN" sz="2400" dirty="0">
              <a:solidFill>
                <a:srgbClr val="000000"/>
              </a:solidFill>
              <a:latin typeface="+mj-ea"/>
              <a:ea typeface="+mj-ea"/>
            </a:endParaRPr>
          </a:p>
        </p:txBody>
      </p:sp>
      <p:graphicFrame>
        <p:nvGraphicFramePr>
          <p:cNvPr id="7" name="对象 6">
            <a:hlinkClick r:id="" action="ppaction://ole?verb="/>
          </p:cNvPr>
          <p:cNvGraphicFramePr>
            <a:graphicFrameLocks noChangeAspect="1"/>
          </p:cNvGraphicFramePr>
          <p:nvPr/>
        </p:nvGraphicFramePr>
        <p:xfrm>
          <a:off x="1657985" y="3676650"/>
          <a:ext cx="6171565" cy="3020695"/>
        </p:xfrm>
        <a:graphic>
          <a:graphicData uri="http://schemas.openxmlformats.org/presentationml/2006/ole">
            <mc:AlternateContent xmlns:mc="http://schemas.openxmlformats.org/markup-compatibility/2006">
              <mc:Choice xmlns:v="urn:schemas-microsoft-com:vml" Requires="v">
                <p:oleObj spid="_x0000_s2049" name="" r:id="rId1" imgW="5289550" imgH="2232025" progId="Visio.Drawing.15">
                  <p:embed/>
                </p:oleObj>
              </mc:Choice>
              <mc:Fallback>
                <p:oleObj name="" r:id="rId1" imgW="5289550" imgH="2232025" progId="Visio.Drawing.15">
                  <p:embed/>
                  <p:pic>
                    <p:nvPicPr>
                      <p:cNvPr id="0" name="图片 2048"/>
                      <p:cNvPicPr/>
                      <p:nvPr/>
                    </p:nvPicPr>
                    <p:blipFill>
                      <a:blip r:embed="rId2"/>
                      <a:stretch>
                        <a:fillRect/>
                      </a:stretch>
                    </p:blipFill>
                    <p:spPr>
                      <a:xfrm>
                        <a:off x="1657985" y="3676650"/>
                        <a:ext cx="6171565" cy="3020695"/>
                      </a:xfrm>
                      <a:prstGeom prst="rect">
                        <a:avLst/>
                      </a:prstGeom>
                    </p:spPr>
                  </p:pic>
                </p:oleObj>
              </mc:Fallback>
            </mc:AlternateContent>
          </a:graphicData>
        </a:graphic>
      </p:graphicFrame>
    </p:spTree>
  </p:cSld>
  <p:clrMapOvr>
    <a:masterClrMapping/>
  </p:clrMapOvr>
  <p:transition advTm="2969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3" name="文本框 2"/>
          <p:cNvSpPr txBox="1"/>
          <p:nvPr/>
        </p:nvSpPr>
        <p:spPr>
          <a:xfrm>
            <a:off x="386080" y="2332355"/>
            <a:ext cx="8296275" cy="2245360"/>
          </a:xfrm>
          <a:prstGeom prst="rect">
            <a:avLst/>
          </a:prstGeom>
          <a:noFill/>
        </p:spPr>
        <p:txBody>
          <a:bodyPr wrap="square" rtlCol="0">
            <a:spAutoFit/>
          </a:bodyPr>
          <a:lstStyle/>
          <a:p>
            <a:r>
              <a:rPr lang="en-US" altLang="zh-CN" sz="2000" dirty="0">
                <a:solidFill>
                  <a:srgbClr val="000000"/>
                </a:solidFill>
                <a:latin typeface="+mj-ea"/>
                <a:ea typeface="+mj-ea"/>
                <a:cs typeface="+mn-lt"/>
              </a:rPr>
              <a:t>In terms of a robot like ostrich, it is really necessary to get a homologous control structures like the one in ostrich, or it is to say, the may be our first step to replicate the control structure from nature as the robot is replicating the nature.</a:t>
            </a:r>
            <a:endParaRPr lang="en-US" altLang="zh-CN" sz="2000" dirty="0">
              <a:solidFill>
                <a:srgbClr val="000000"/>
              </a:solidFill>
              <a:latin typeface="+mj-ea"/>
              <a:ea typeface="+mj-ea"/>
              <a:cs typeface="+mn-lt"/>
            </a:endParaRPr>
          </a:p>
          <a:p>
            <a:r>
              <a:rPr lang="en-US" altLang="zh-CN" sz="2000" dirty="0">
                <a:solidFill>
                  <a:srgbClr val="000000"/>
                </a:solidFill>
                <a:latin typeface="+mj-ea"/>
                <a:ea typeface="+mj-ea"/>
                <a:cs typeface="+mn-lt"/>
              </a:rPr>
              <a:t>In other words, </a:t>
            </a:r>
            <a:r>
              <a:rPr lang="en-US" altLang="zh-CN" sz="2000" dirty="0">
                <a:solidFill>
                  <a:srgbClr val="0000FF"/>
                </a:solidFill>
                <a:latin typeface="+mj-ea"/>
                <a:ea typeface="+mj-ea"/>
                <a:cs typeface="+mn-lt"/>
              </a:rPr>
              <a:t>we can also design our robot control like the </a:t>
            </a:r>
            <a:r>
              <a:rPr lang="en-US" altLang="zh-CN" sz="2000" dirty="0">
                <a:solidFill>
                  <a:srgbClr val="0000FF"/>
                </a:solidFill>
                <a:effectLst/>
                <a:latin typeface="+mj-ea"/>
                <a:ea typeface="+mj-ea"/>
                <a:sym typeface="+mn-ea"/>
              </a:rPr>
              <a:t>neuromechanical control.</a:t>
            </a:r>
            <a:r>
              <a:rPr lang="en-US" altLang="zh-CN" sz="2000" dirty="0">
                <a:solidFill>
                  <a:srgbClr val="FF0000"/>
                </a:solidFill>
                <a:effectLst/>
                <a:latin typeface="+mj-ea"/>
                <a:ea typeface="+mj-ea"/>
                <a:sym typeface="+mn-ea"/>
              </a:rPr>
              <a:t> And  the role of control in our total reasearch is like the </a:t>
            </a:r>
            <a:r>
              <a:rPr lang="en-US" altLang="zh-CN" sz="2000" dirty="0">
                <a:solidFill>
                  <a:srgbClr val="FF0000"/>
                </a:solidFill>
                <a:effectLst/>
                <a:latin typeface="+mj-ea"/>
                <a:ea typeface="+mj-ea"/>
                <a:sym typeface="+mn-ea"/>
              </a:rPr>
              <a:t>Neuromechanical control in ostrich.</a:t>
            </a:r>
            <a:endParaRPr lang="en-US" altLang="zh-CN" sz="2000" dirty="0">
              <a:latin typeface="+mj-ea"/>
              <a:ea typeface="+mj-ea"/>
            </a:endParaRPr>
          </a:p>
        </p:txBody>
      </p:sp>
      <p:sp>
        <p:nvSpPr>
          <p:cNvPr id="5" name="矩形 4"/>
          <p:cNvSpPr/>
          <p:nvPr/>
        </p:nvSpPr>
        <p:spPr>
          <a:xfrm>
            <a:off x="300990" y="1133475"/>
            <a:ext cx="8571865" cy="119888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a:t>
            </a:r>
            <a:r>
              <a:rPr lang="en-US" altLang="zh-CN" sz="2400" dirty="0">
                <a:solidFill>
                  <a:srgbClr val="000000"/>
                </a:solidFill>
                <a:latin typeface="+mj-ea"/>
                <a:ea typeface="+mj-ea"/>
              </a:rPr>
              <a:t>What is the control in ostrich and the role of control in ostrich locomotion and our research?</a:t>
            </a:r>
            <a:endParaRPr lang="en-US" altLang="zh-CN" sz="2400" dirty="0">
              <a:solidFill>
                <a:srgbClr val="000000"/>
              </a:solidFill>
              <a:latin typeface="+mj-ea"/>
              <a:ea typeface="+mj-ea"/>
            </a:endParaRPr>
          </a:p>
        </p:txBody>
      </p:sp>
      <p:graphicFrame>
        <p:nvGraphicFramePr>
          <p:cNvPr id="7" name="对象 6">
            <a:hlinkClick r:id="" action="ppaction://ole?verb="/>
          </p:cNvPr>
          <p:cNvGraphicFramePr>
            <a:graphicFrameLocks noChangeAspect="1"/>
          </p:cNvGraphicFramePr>
          <p:nvPr/>
        </p:nvGraphicFramePr>
        <p:xfrm>
          <a:off x="1065530" y="4528820"/>
          <a:ext cx="6938010" cy="2266950"/>
        </p:xfrm>
        <a:graphic>
          <a:graphicData uri="http://schemas.openxmlformats.org/presentationml/2006/ole">
            <mc:AlternateContent xmlns:mc="http://schemas.openxmlformats.org/markup-compatibility/2006">
              <mc:Choice xmlns:v="urn:schemas-microsoft-com:vml" Requires="v">
                <p:oleObj spid="_x0000_s2049" name="" r:id="rId1" imgW="9389745" imgH="2644775" progId="Visio.Drawing.15">
                  <p:embed/>
                </p:oleObj>
              </mc:Choice>
              <mc:Fallback>
                <p:oleObj name="" r:id="rId1" imgW="9389745" imgH="2644775" progId="Visio.Drawing.15">
                  <p:embed/>
                  <p:pic>
                    <p:nvPicPr>
                      <p:cNvPr id="0" name="图片 2048"/>
                      <p:cNvPicPr/>
                      <p:nvPr/>
                    </p:nvPicPr>
                    <p:blipFill>
                      <a:blip r:embed="rId2"/>
                      <a:stretch>
                        <a:fillRect/>
                      </a:stretch>
                    </p:blipFill>
                    <p:spPr>
                      <a:xfrm>
                        <a:off x="1065530" y="4528820"/>
                        <a:ext cx="6938010" cy="2266950"/>
                      </a:xfrm>
                      <a:prstGeom prst="rect">
                        <a:avLst/>
                      </a:prstGeom>
                    </p:spPr>
                  </p:pic>
                </p:oleObj>
              </mc:Fallback>
            </mc:AlternateContent>
          </a:graphicData>
        </a:graphic>
      </p:graphicFrame>
    </p:spTree>
  </p:cSld>
  <p:clrMapOvr>
    <a:masterClrMapping/>
  </p:clrMapOvr>
  <p:transition advTm="29693"/>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endParaRPr lang="zh-CN" altLang="en-US" sz="4000" dirty="0">
              <a:solidFill>
                <a:srgbClr val="002060"/>
              </a:solidFill>
              <a:effectLst>
                <a:outerShdw blurRad="38100" dist="38100" dir="2700000" algn="tl">
                  <a:srgbClr val="000000">
                    <a:alpha val="43137"/>
                  </a:srgbClr>
                </a:outerShdw>
              </a:effectLst>
              <a:latin typeface="+mj-ea"/>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tx1">
                    <a:lumMod val="60000"/>
                    <a:lumOff val="40000"/>
                  </a:schemeClr>
                </a:solidFill>
                <a:latin typeface="+mj-ea"/>
                <a:ea typeface="+mj-ea"/>
                <a:sym typeface="+mn-ea"/>
              </a:rPr>
              <a:t>专业基础知识学习情况</a:t>
            </a:r>
            <a:endParaRPr lang="zh-CN" altLang="en-US" sz="3600" b="1" dirty="0">
              <a:solidFill>
                <a:schemeClr val="tx1">
                  <a:lumMod val="60000"/>
                  <a:lumOff val="40000"/>
                </a:schemeClr>
              </a:solidFill>
              <a:latin typeface="+mj-ea"/>
              <a:ea typeface="+mj-ea"/>
              <a:sym typeface="+mn-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33819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549140"/>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907790"/>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科研实际工作情况</a:t>
            </a:r>
            <a:endParaRPr lang="zh-CN" altLang="en-US" sz="3600" b="1" dirty="0">
              <a:solidFill>
                <a:srgbClr val="000000"/>
              </a:solidFill>
              <a:latin typeface="+mj-ea"/>
              <a:ea typeface="+mj-ea"/>
              <a:sym typeface="+mn-ea"/>
            </a:endParaRPr>
          </a:p>
        </p:txBody>
      </p:sp>
      <p:sp>
        <p:nvSpPr>
          <p:cNvPr id="48" name="Text Box 12"/>
          <p:cNvSpPr txBox="1">
            <a:spLocks noChangeArrowheads="1"/>
          </p:cNvSpPr>
          <p:nvPr/>
        </p:nvSpPr>
        <p:spPr bwMode="auto">
          <a:xfrm>
            <a:off x="1844993" y="274574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论文调研与工作思路</a:t>
            </a:r>
            <a:endParaRPr lang="zh-CN" altLang="en-US" sz="3600" b="1" dirty="0">
              <a:solidFill>
                <a:srgbClr val="000000"/>
              </a:solidFill>
              <a:latin typeface="+mj-ea"/>
              <a:ea typeface="+mj-ea"/>
              <a:sym typeface="+mn-ea"/>
            </a:endParaRPr>
          </a:p>
        </p:txBody>
      </p:sp>
      <p:grpSp>
        <p:nvGrpSpPr>
          <p:cNvPr id="4108"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4109" name="Group 7"/>
          <p:cNvGrpSpPr/>
          <p:nvPr/>
        </p:nvGrpSpPr>
        <p:grpSpPr bwMode="auto">
          <a:xfrm>
            <a:off x="868680" y="278225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endParaRPr lang="en-US" altLang="zh-CN" sz="2400" b="1">
              <a:solidFill>
                <a:schemeClr val="bg1"/>
              </a:solidFill>
              <a:latin typeface="+mj-ea"/>
              <a:ea typeface="+mj-ea"/>
            </a:endParaRPr>
          </a:p>
        </p:txBody>
      </p:sp>
      <p:sp>
        <p:nvSpPr>
          <p:cNvPr id="4111" name="Text Box 16"/>
          <p:cNvSpPr txBox="1">
            <a:spLocks noChangeArrowheads="1"/>
          </p:cNvSpPr>
          <p:nvPr/>
        </p:nvSpPr>
        <p:spPr bwMode="gray">
          <a:xfrm>
            <a:off x="1065530" y="288067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endParaRPr lang="en-US" altLang="zh-CN" sz="2400" b="1">
              <a:solidFill>
                <a:schemeClr val="bg1"/>
              </a:solidFill>
              <a:latin typeface="+mj-ea"/>
              <a:ea typeface="+mj-ea"/>
            </a:endParaRPr>
          </a:p>
        </p:txBody>
      </p:sp>
      <p:grpSp>
        <p:nvGrpSpPr>
          <p:cNvPr id="4112" name="Group 17"/>
          <p:cNvGrpSpPr/>
          <p:nvPr/>
        </p:nvGrpSpPr>
        <p:grpSpPr bwMode="auto">
          <a:xfrm>
            <a:off x="868680" y="3935413"/>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40338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endParaRPr lang="en-US" altLang="zh-CN" sz="2400" b="1">
              <a:solidFill>
                <a:schemeClr val="bg1"/>
              </a:solidFill>
              <a:latin typeface="+mj-ea"/>
              <a:ea typeface="+mj-ea"/>
            </a:endParaRPr>
          </a:p>
        </p:txBody>
      </p:sp>
      <p:sp>
        <p:nvSpPr>
          <p:cNvPr id="4115" name="Text Box 30"/>
          <p:cNvSpPr txBox="1">
            <a:spLocks noChangeArrowheads="1"/>
          </p:cNvSpPr>
          <p:nvPr/>
        </p:nvSpPr>
        <p:spPr bwMode="gray">
          <a:xfrm>
            <a:off x="1065530" y="499364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
        <p:nvSpPr>
          <p:cNvPr id="9" name="Text Box 27"/>
          <p:cNvSpPr txBox="1">
            <a:spLocks noChangeArrowheads="1"/>
          </p:cNvSpPr>
          <p:nvPr/>
        </p:nvSpPr>
        <p:spPr bwMode="gray">
          <a:xfrm>
            <a:off x="1042829" y="4931728"/>
            <a:ext cx="3994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Tree>
    <p:custDataLst>
      <p:tags r:id="rId1"/>
    </p:custDataLst>
  </p:cSld>
  <p:clrMapOvr>
    <a:masterClrMapping/>
  </p:clrMapOvr>
  <p:transition advTm="4522"/>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3" name="文本框 2"/>
          <p:cNvSpPr txBox="1"/>
          <p:nvPr/>
        </p:nvSpPr>
        <p:spPr>
          <a:xfrm>
            <a:off x="495300" y="2981325"/>
            <a:ext cx="8486775" cy="2553335"/>
          </a:xfrm>
          <a:prstGeom prst="rect">
            <a:avLst/>
          </a:prstGeom>
          <a:noFill/>
        </p:spPr>
        <p:txBody>
          <a:bodyPr wrap="square" rtlCol="0">
            <a:spAutoFit/>
          </a:bodyPr>
          <a:lstStyle/>
          <a:p>
            <a:r>
              <a:rPr lang="en-US" altLang="zh-CN" sz="2000" dirty="0">
                <a:solidFill>
                  <a:srgbClr val="000000"/>
                </a:solidFill>
                <a:latin typeface="+mj-ea"/>
                <a:ea typeface="+mj-ea"/>
                <a:cs typeface="+mn-lt"/>
              </a:rPr>
              <a:t>Animal researchers divide locomotions of birds into three categories: </a:t>
            </a:r>
            <a:r>
              <a:rPr lang="en-US" altLang="zh-CN" sz="2000" dirty="0">
                <a:solidFill>
                  <a:srgbClr val="0000FF"/>
                </a:solidFill>
                <a:latin typeface="+mj-ea"/>
                <a:ea typeface="+mj-ea"/>
                <a:cs typeface="+mn-lt"/>
              </a:rPr>
              <a:t>Drop, Step, Obstacle:</a:t>
            </a:r>
            <a:endParaRPr lang="en-US" altLang="zh-CN" sz="2000" dirty="0">
              <a:solidFill>
                <a:srgbClr val="000000"/>
              </a:solidFill>
              <a:latin typeface="+mj-ea"/>
              <a:ea typeface="+mj-ea"/>
              <a:cs typeface="+mn-lt"/>
            </a:endParaRPr>
          </a:p>
          <a:p>
            <a:r>
              <a:rPr lang="en-US" altLang="zh-CN" sz="2000" dirty="0">
                <a:solidFill>
                  <a:srgbClr val="FF0000"/>
                </a:solidFill>
                <a:latin typeface="+mj-ea"/>
                <a:ea typeface="+mj-ea"/>
                <a:cs typeface="+mn-lt"/>
                <a:sym typeface="+mn-ea"/>
              </a:rPr>
              <a:t>(Drop)</a:t>
            </a:r>
            <a:r>
              <a:rPr lang="en-US" altLang="zh-CN" sz="2000" dirty="0">
                <a:solidFill>
                  <a:srgbClr val="000000"/>
                </a:solidFill>
                <a:latin typeface="+mj-ea"/>
                <a:ea typeface="+mj-ea"/>
                <a:cs typeface="+mn-lt"/>
              </a:rPr>
              <a:t>According to the expoeriments by Blum and colleagues,animals manage the </a:t>
            </a:r>
            <a:r>
              <a:rPr lang="en-US" altLang="zh-CN" sz="2000" dirty="0">
                <a:solidFill>
                  <a:srgbClr val="0000FF"/>
                </a:solidFill>
                <a:latin typeface="+mj-ea"/>
                <a:ea typeface="+mj-ea"/>
                <a:cs typeface="+mn-lt"/>
              </a:rPr>
              <a:t>trade-off between terrain robustness and injury avoidance</a:t>
            </a:r>
            <a:r>
              <a:rPr lang="en-US" altLang="zh-CN" sz="2000" dirty="0">
                <a:solidFill>
                  <a:srgbClr val="000000"/>
                </a:solidFill>
                <a:latin typeface="+mj-ea"/>
                <a:ea typeface="+mj-ea"/>
                <a:cs typeface="+mn-lt"/>
              </a:rPr>
              <a:t>(leg retraction rate)in leg angular control when given ample practice negotiating a visible drop in terrain. And it prefer </a:t>
            </a:r>
            <a:r>
              <a:rPr lang="en-US" altLang="zh-CN" sz="2000" dirty="0">
                <a:solidFill>
                  <a:srgbClr val="000000"/>
                </a:solidFill>
                <a:latin typeface="+mj-ea"/>
                <a:ea typeface="+mj-ea"/>
                <a:cs typeface="+mn-lt"/>
                <a:sym typeface="+mn-ea"/>
              </a:rPr>
              <a:t>injury avoidance(low leg retraction) when abruptly drop.</a:t>
            </a:r>
            <a:endParaRPr lang="en-US" altLang="zh-CN" sz="2000" dirty="0">
              <a:latin typeface="+mj-ea"/>
              <a:ea typeface="+mj-ea"/>
            </a:endParaRPr>
          </a:p>
        </p:txBody>
      </p:sp>
      <p:sp>
        <p:nvSpPr>
          <p:cNvPr id="5" name="矩形 4"/>
          <p:cNvSpPr/>
          <p:nvPr/>
        </p:nvSpPr>
        <p:spPr>
          <a:xfrm>
            <a:off x="300990" y="1133475"/>
            <a:ext cx="8681085" cy="175323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Q3</a:t>
            </a:r>
            <a:r>
              <a:rPr lang="zh-CN" altLang="en-US" sz="2400" dirty="0">
                <a:solidFill>
                  <a:srgbClr val="000000"/>
                </a:solidFill>
                <a:latin typeface="+mj-ea"/>
                <a:ea typeface="+mj-ea"/>
              </a:rPr>
              <a:t>：</a:t>
            </a:r>
            <a:r>
              <a:rPr lang="en-US" altLang="zh-CN" sz="2400" dirty="0">
                <a:solidFill>
                  <a:srgbClr val="000000"/>
                </a:solidFill>
                <a:latin typeface="+mj-ea"/>
                <a:ea typeface="+mj-ea"/>
              </a:rPr>
              <a:t>What does </a:t>
            </a:r>
            <a:r>
              <a:rPr lang="en-US" altLang="zh-CN" sz="2400" dirty="0">
                <a:solidFill>
                  <a:srgbClr val="000000"/>
                </a:solidFill>
                <a:effectLst/>
                <a:latin typeface="+mj-ea"/>
                <a:ea typeface="+mj-ea"/>
                <a:sym typeface="+mn-ea"/>
              </a:rPr>
              <a:t>neuromechanical control strategies</a:t>
            </a:r>
            <a:r>
              <a:rPr lang="en-US" altLang="zh-CN" sz="2400" dirty="0">
                <a:solidFill>
                  <a:srgbClr val="000000"/>
                </a:solidFill>
                <a:latin typeface="+mj-ea"/>
                <a:ea typeface="+mj-ea"/>
              </a:rPr>
              <a:t> do in ostrich locomotion?/the requirement of the control in our robot?</a:t>
            </a:r>
            <a:endParaRPr lang="en-US" altLang="zh-CN" sz="2400" dirty="0">
              <a:solidFill>
                <a:srgbClr val="000000"/>
              </a:solidFill>
              <a:latin typeface="+mj-ea"/>
              <a:ea typeface="+mj-ea"/>
            </a:endParaRPr>
          </a:p>
        </p:txBody>
      </p:sp>
      <p:sp>
        <p:nvSpPr>
          <p:cNvPr id="2" name="文本框 1"/>
          <p:cNvSpPr txBox="1"/>
          <p:nvPr/>
        </p:nvSpPr>
        <p:spPr>
          <a:xfrm>
            <a:off x="17919" y="6336337"/>
            <a:ext cx="8854936" cy="521970"/>
          </a:xfrm>
          <a:prstGeom prst="rect">
            <a:avLst/>
          </a:prstGeom>
          <a:noFill/>
        </p:spPr>
        <p:txBody>
          <a:bodyPr wrap="square" rtlCol="0">
            <a:spAutoFit/>
          </a:bodyPr>
          <a:p>
            <a:r>
              <a:rPr lang="en-US" altLang="zh-CN" sz="1400" i="1" dirty="0">
                <a:solidFill>
                  <a:srgbClr val="000000"/>
                </a:solidFill>
                <a:latin typeface="+mj-ea"/>
                <a:ea typeface="+mj-ea"/>
              </a:rPr>
              <a:t>Swing-Leg Trajectory of Running Guinea Fowl SuggestsTask-Level Priority of Force Regulation Rather thanDisturbance Rejection</a:t>
            </a:r>
            <a:endParaRPr lang="en-US" altLang="zh-CN" sz="1400" i="1" dirty="0">
              <a:solidFill>
                <a:srgbClr val="000000"/>
              </a:solidFill>
              <a:latin typeface="+mj-ea"/>
              <a:ea typeface="+mj-ea"/>
            </a:endParaRPr>
          </a:p>
        </p:txBody>
      </p:sp>
      <p:sp>
        <p:nvSpPr>
          <p:cNvPr id="6" name="文本框 5"/>
          <p:cNvSpPr txBox="1"/>
          <p:nvPr/>
        </p:nvSpPr>
        <p:spPr>
          <a:xfrm>
            <a:off x="683260" y="5547360"/>
            <a:ext cx="3816985" cy="368300"/>
          </a:xfrm>
          <a:prstGeom prst="rect">
            <a:avLst/>
          </a:prstGeom>
          <a:noFill/>
        </p:spPr>
        <p:txBody>
          <a:bodyPr wrap="square" rtlCol="0">
            <a:spAutoFit/>
          </a:bodyPr>
          <a:p>
            <a:r>
              <a:rPr lang="en-US" altLang="zh-CN">
                <a:solidFill>
                  <a:srgbClr val="000000"/>
                </a:solidFill>
              </a:rPr>
              <a:t>stiffness/leg retraction?</a:t>
            </a:r>
            <a:endParaRPr lang="en-US" altLang="zh-CN">
              <a:solidFill>
                <a:srgbClr val="000000"/>
              </a:solidFill>
            </a:endParaRPr>
          </a:p>
        </p:txBody>
      </p:sp>
    </p:spTree>
  </p:cSld>
  <p:clrMapOvr>
    <a:masterClrMapping/>
  </p:clrMapOvr>
  <p:transition advTm="29693"/>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3" name="文本框 2"/>
          <p:cNvSpPr txBox="1"/>
          <p:nvPr/>
        </p:nvSpPr>
        <p:spPr>
          <a:xfrm>
            <a:off x="386080" y="2886710"/>
            <a:ext cx="8338185" cy="2245360"/>
          </a:xfrm>
          <a:prstGeom prst="rect">
            <a:avLst/>
          </a:prstGeom>
          <a:noFill/>
        </p:spPr>
        <p:txBody>
          <a:bodyPr wrap="square" rtlCol="0">
            <a:spAutoFit/>
          </a:bodyPr>
          <a:lstStyle/>
          <a:p>
            <a:r>
              <a:rPr lang="en-US" altLang="zh-CN" sz="2000" dirty="0">
                <a:solidFill>
                  <a:srgbClr val="000000"/>
                </a:solidFill>
                <a:latin typeface="+mj-ea"/>
                <a:ea typeface="+mj-ea"/>
                <a:cs typeface="+mn-lt"/>
                <a:sym typeface="+mn-ea"/>
              </a:rPr>
              <a:t>In one word, the nature chooses a strategy that </a:t>
            </a:r>
            <a:r>
              <a:rPr lang="en-US" altLang="zh-CN" sz="2000" dirty="0">
                <a:solidFill>
                  <a:srgbClr val="0000FF"/>
                </a:solidFill>
                <a:latin typeface="+mj-ea"/>
                <a:ea typeface="+mj-ea"/>
                <a:cs typeface="+mn-lt"/>
                <a:sym typeface="+mn-ea"/>
              </a:rPr>
              <a:t>allowed </a:t>
            </a:r>
            <a:r>
              <a:rPr lang="en-US" altLang="zh-CN" sz="2000" dirty="0">
                <a:solidFill>
                  <a:srgbClr val="0000FF"/>
                </a:solidFill>
                <a:latin typeface="+mj-ea"/>
                <a:ea typeface="+mj-ea"/>
              </a:rPr>
              <a:t>body dynamics to transiently vary, with </a:t>
            </a:r>
            <a:r>
              <a:rPr lang="en-US" altLang="zh-CN" sz="2000" b="1" dirty="0">
                <a:solidFill>
                  <a:srgbClr val="FF0000"/>
                </a:solidFill>
                <a:latin typeface="+mj-ea"/>
                <a:ea typeface="+mj-ea"/>
              </a:rPr>
              <a:t>swing leg control</a:t>
            </a:r>
            <a:r>
              <a:rPr lang="en-US" altLang="zh-CN" sz="2000" dirty="0">
                <a:solidFill>
                  <a:srgbClr val="0000FF"/>
                </a:solidFill>
                <a:latin typeface="+mj-ea"/>
                <a:ea typeface="+mj-ea"/>
              </a:rPr>
              <a:t> optimized to maintain consistent leg loading in uneven terrain, </a:t>
            </a:r>
            <a:r>
              <a:rPr lang="en-US" altLang="zh-CN" sz="2000" dirty="0">
                <a:solidFill>
                  <a:srgbClr val="000000"/>
                </a:solidFill>
                <a:latin typeface="+mj-ea"/>
                <a:ea typeface="+mj-ea"/>
              </a:rPr>
              <a:t>which avoids both fall and injury conditions. In other words, if the robot plan to maintain a steady body dynamics, suggesting an increasing leg loading and risk of injury, little stride-to-stride variance in leg angular cycling rate in uneven terrain.</a:t>
            </a:r>
            <a:endParaRPr lang="en-US" altLang="zh-CN" sz="2000" dirty="0">
              <a:solidFill>
                <a:srgbClr val="000000"/>
              </a:solidFill>
              <a:latin typeface="+mj-ea"/>
              <a:ea typeface="+mj-ea"/>
            </a:endParaRPr>
          </a:p>
        </p:txBody>
      </p:sp>
      <p:sp>
        <p:nvSpPr>
          <p:cNvPr id="5" name="矩形 4"/>
          <p:cNvSpPr/>
          <p:nvPr/>
        </p:nvSpPr>
        <p:spPr>
          <a:xfrm>
            <a:off x="300990" y="1133475"/>
            <a:ext cx="8571865" cy="175323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Q3</a:t>
            </a:r>
            <a:r>
              <a:rPr lang="zh-CN" altLang="en-US" sz="2400" dirty="0">
                <a:solidFill>
                  <a:srgbClr val="000000"/>
                </a:solidFill>
                <a:latin typeface="+mj-ea"/>
                <a:ea typeface="+mj-ea"/>
              </a:rPr>
              <a:t>：</a:t>
            </a:r>
            <a:r>
              <a:rPr lang="en-US" altLang="zh-CN" sz="2400" dirty="0">
                <a:solidFill>
                  <a:srgbClr val="000000"/>
                </a:solidFill>
                <a:latin typeface="+mj-ea"/>
                <a:ea typeface="+mj-ea"/>
              </a:rPr>
              <a:t>What does </a:t>
            </a:r>
            <a:r>
              <a:rPr lang="en-US" altLang="zh-CN" sz="2400" dirty="0">
                <a:solidFill>
                  <a:srgbClr val="000000"/>
                </a:solidFill>
                <a:effectLst/>
                <a:latin typeface="+mj-ea"/>
                <a:ea typeface="+mj-ea"/>
                <a:sym typeface="+mn-ea"/>
              </a:rPr>
              <a:t>neuromechanical control strategies</a:t>
            </a:r>
            <a:r>
              <a:rPr lang="en-US" altLang="zh-CN" sz="2400" dirty="0">
                <a:solidFill>
                  <a:srgbClr val="000000"/>
                </a:solidFill>
                <a:latin typeface="+mj-ea"/>
                <a:ea typeface="+mj-ea"/>
              </a:rPr>
              <a:t> do in ostrich locomotion/the requirement of the control in our robot?</a:t>
            </a:r>
            <a:endParaRPr lang="en-US" altLang="zh-CN" sz="2400" dirty="0">
              <a:solidFill>
                <a:srgbClr val="000000"/>
              </a:solidFill>
              <a:latin typeface="+mj-ea"/>
              <a:ea typeface="+mj-ea"/>
            </a:endParaRPr>
          </a:p>
        </p:txBody>
      </p:sp>
    </p:spTree>
  </p:cSld>
  <p:clrMapOvr>
    <a:masterClrMapping/>
  </p:clrMapOvr>
  <p:transition advTm="29693"/>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文本框 1"/>
          <p:cNvSpPr txBox="1"/>
          <p:nvPr/>
        </p:nvSpPr>
        <p:spPr>
          <a:xfrm>
            <a:off x="127139" y="6336337"/>
            <a:ext cx="8854936" cy="521970"/>
          </a:xfrm>
          <a:prstGeom prst="rect">
            <a:avLst/>
          </a:prstGeom>
          <a:noFill/>
        </p:spPr>
        <p:txBody>
          <a:bodyPr wrap="square" rtlCol="0">
            <a:spAutoFit/>
          </a:bodyPr>
          <a:p>
            <a:r>
              <a:rPr lang="en-US" altLang="zh-CN" sz="1400" i="1" dirty="0">
                <a:solidFill>
                  <a:srgbClr val="000000"/>
                </a:solidFill>
                <a:latin typeface="+mj-ea"/>
                <a:ea typeface="+mj-ea"/>
              </a:rPr>
              <a:t>Swing-Leg Trajectory of Running Guinea Fowl SuggestsTask-Level Priority of Force Regulation Rather thanDisturbance Rejection</a:t>
            </a:r>
            <a:endParaRPr lang="en-US" altLang="zh-CN" sz="1400" i="1" dirty="0">
              <a:solidFill>
                <a:srgbClr val="000000"/>
              </a:solidFill>
              <a:latin typeface="+mj-ea"/>
              <a:ea typeface="+mj-ea"/>
            </a:endParaRPr>
          </a:p>
        </p:txBody>
      </p:sp>
      <p:sp>
        <p:nvSpPr>
          <p:cNvPr id="7" name="文本框 6"/>
          <p:cNvSpPr txBox="1"/>
          <p:nvPr/>
        </p:nvSpPr>
        <p:spPr>
          <a:xfrm>
            <a:off x="386080" y="2886710"/>
            <a:ext cx="8595995" cy="2861310"/>
          </a:xfrm>
          <a:prstGeom prst="rect">
            <a:avLst/>
          </a:prstGeom>
          <a:noFill/>
        </p:spPr>
        <p:txBody>
          <a:bodyPr wrap="square" rtlCol="0">
            <a:spAutoFit/>
          </a:bodyPr>
          <a:p>
            <a:r>
              <a:rPr lang="en-US" altLang="zh-CN" sz="2000" dirty="0">
                <a:solidFill>
                  <a:srgbClr val="000000"/>
                </a:solidFill>
                <a:latin typeface="+mj-ea"/>
                <a:ea typeface="+mj-ea"/>
              </a:rPr>
              <a:t>It also need to noticed that independent control of leg angular cycling and leg length actuation, which facilitates dynamic stability through simple control mechanisms, and the leg length rapidlly changed to alter leg posture and loading.</a:t>
            </a:r>
            <a:endParaRPr lang="en-US" altLang="zh-CN" sz="2000" dirty="0">
              <a:solidFill>
                <a:srgbClr val="000000"/>
              </a:solidFill>
              <a:latin typeface="+mj-ea"/>
              <a:ea typeface="+mj-ea"/>
            </a:endParaRPr>
          </a:p>
          <a:p>
            <a:r>
              <a:rPr lang="en-US" altLang="zh-CN" sz="2000" dirty="0">
                <a:solidFill>
                  <a:srgbClr val="0000FF"/>
                </a:solidFill>
                <a:latin typeface="+mj-ea"/>
                <a:ea typeface="+mj-ea"/>
              </a:rPr>
              <a:t>In one word, optimization of leg angular cycling rate as an effective control strategy for locomotion in uneven terrain  allowing maintenance of consistent leg loading and high running speeds. </a:t>
            </a:r>
            <a:r>
              <a:rPr lang="en-US" altLang="zh-CN" sz="2000" dirty="0">
                <a:solidFill>
                  <a:srgbClr val="000000"/>
                </a:solidFill>
                <a:latin typeface="+mj-ea"/>
                <a:ea typeface="+mj-ea"/>
              </a:rPr>
              <a:t>And our robot also to design a feedback controller in response to the trade-off in uneven terrain.</a:t>
            </a:r>
            <a:endParaRPr lang="en-US" altLang="zh-CN" sz="2000" dirty="0">
              <a:solidFill>
                <a:srgbClr val="000000"/>
              </a:solidFill>
              <a:latin typeface="+mj-ea"/>
              <a:ea typeface="+mj-ea"/>
            </a:endParaRPr>
          </a:p>
        </p:txBody>
      </p:sp>
      <p:sp>
        <p:nvSpPr>
          <p:cNvPr id="3" name="矩形 2"/>
          <p:cNvSpPr/>
          <p:nvPr/>
        </p:nvSpPr>
        <p:spPr>
          <a:xfrm>
            <a:off x="300990" y="1133475"/>
            <a:ext cx="8571865" cy="1753235"/>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Q3</a:t>
            </a:r>
            <a:r>
              <a:rPr lang="zh-CN" altLang="en-US" sz="2400" dirty="0">
                <a:solidFill>
                  <a:srgbClr val="000000"/>
                </a:solidFill>
                <a:latin typeface="+mj-ea"/>
                <a:ea typeface="+mj-ea"/>
              </a:rPr>
              <a:t>：</a:t>
            </a:r>
            <a:r>
              <a:rPr lang="en-US" altLang="zh-CN" sz="2400" dirty="0">
                <a:solidFill>
                  <a:srgbClr val="000000"/>
                </a:solidFill>
                <a:latin typeface="+mj-ea"/>
                <a:ea typeface="+mj-ea"/>
              </a:rPr>
              <a:t>What does </a:t>
            </a:r>
            <a:r>
              <a:rPr lang="en-US" altLang="zh-CN" sz="2400" dirty="0">
                <a:solidFill>
                  <a:srgbClr val="FF0000"/>
                </a:solidFill>
                <a:effectLst/>
                <a:latin typeface="+mj-ea"/>
                <a:ea typeface="+mj-ea"/>
                <a:sym typeface="+mn-ea"/>
              </a:rPr>
              <a:t>n</a:t>
            </a:r>
            <a:r>
              <a:rPr lang="en-US" altLang="zh-CN" sz="2400" dirty="0">
                <a:solidFill>
                  <a:srgbClr val="FF0000"/>
                </a:solidFill>
                <a:effectLst/>
                <a:latin typeface="+mj-ea"/>
                <a:ea typeface="+mj-ea"/>
                <a:sym typeface="+mn-ea"/>
              </a:rPr>
              <a:t>euromechanical control strategies</a:t>
            </a:r>
            <a:r>
              <a:rPr lang="en-US" altLang="zh-CN" sz="2400" dirty="0">
                <a:solidFill>
                  <a:srgbClr val="000000"/>
                </a:solidFill>
                <a:latin typeface="+mj-ea"/>
                <a:ea typeface="+mj-ea"/>
              </a:rPr>
              <a:t> do in ostrich locomotion/the requirement of the control in our robot?</a:t>
            </a:r>
            <a:endParaRPr lang="en-US" altLang="zh-CN" sz="2400" dirty="0">
              <a:solidFill>
                <a:srgbClr val="000000"/>
              </a:solidFill>
              <a:latin typeface="+mj-ea"/>
              <a:ea typeface="+mj-ea"/>
            </a:endParaRPr>
          </a:p>
        </p:txBody>
      </p:sp>
    </p:spTree>
  </p:cSld>
  <p:clrMapOvr>
    <a:masterClrMapping/>
  </p:clrMapOvr>
  <p:transition advTm="29693"/>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文本框 1"/>
          <p:cNvSpPr txBox="1"/>
          <p:nvPr/>
        </p:nvSpPr>
        <p:spPr>
          <a:xfrm>
            <a:off x="17919" y="6966257"/>
            <a:ext cx="8854936" cy="922020"/>
          </a:xfrm>
          <a:prstGeom prst="rect">
            <a:avLst/>
          </a:prstGeom>
          <a:noFill/>
        </p:spPr>
        <p:txBody>
          <a:bodyPr wrap="square" rtlCol="0">
            <a:spAutoFit/>
          </a:bodyPr>
          <a:p>
            <a:r>
              <a:rPr lang="en-US" altLang="zh-CN" i="1" dirty="0">
                <a:solidFill>
                  <a:srgbClr val="000000"/>
                </a:solidFill>
                <a:latin typeface="+mj-ea"/>
                <a:ea typeface="+mj-ea"/>
              </a:rPr>
              <a:t>Birds achieve high robust_x0002_ness in uneven terrain through active control of landing conditions/Don’t break a leg: running birds from quail to ostrich prioritise leg safety and economy on un_x0002_even terrain</a:t>
            </a:r>
            <a:endParaRPr lang="en-US" altLang="zh-CN" i="1" dirty="0">
              <a:solidFill>
                <a:srgbClr val="000000"/>
              </a:solidFill>
              <a:latin typeface="+mj-ea"/>
              <a:ea typeface="+mj-ea"/>
            </a:endParaRPr>
          </a:p>
        </p:txBody>
      </p:sp>
      <p:sp>
        <p:nvSpPr>
          <p:cNvPr id="7" name="文本框 6"/>
          <p:cNvSpPr txBox="1"/>
          <p:nvPr/>
        </p:nvSpPr>
        <p:spPr>
          <a:xfrm>
            <a:off x="386080" y="2873375"/>
            <a:ext cx="8595995" cy="4092575"/>
          </a:xfrm>
          <a:prstGeom prst="rect">
            <a:avLst/>
          </a:prstGeom>
          <a:noFill/>
        </p:spPr>
        <p:txBody>
          <a:bodyPr wrap="square" rtlCol="0">
            <a:spAutoFit/>
          </a:bodyPr>
          <a:p>
            <a:r>
              <a:rPr lang="en-US" altLang="zh-CN" sz="2000" dirty="0">
                <a:solidFill>
                  <a:srgbClr val="FF0000"/>
                </a:solidFill>
                <a:latin typeface="+mj-ea"/>
                <a:ea typeface="+mj-ea"/>
                <a:cs typeface="+mn-lt"/>
                <a:sym typeface="+mn-ea"/>
              </a:rPr>
              <a:t>(Obstacle)</a:t>
            </a:r>
            <a:r>
              <a:rPr lang="en-US" altLang="zh-CN" sz="2000" dirty="0">
                <a:solidFill>
                  <a:srgbClr val="000000"/>
                </a:solidFill>
                <a:latin typeface="+mj-ea"/>
                <a:ea typeface="+mj-ea"/>
                <a:cs typeface="+mn-lt"/>
                <a:sym typeface="+mn-ea"/>
              </a:rPr>
              <a:t>Experiments by</a:t>
            </a:r>
            <a:r>
              <a:rPr lang="en-US" altLang="zh-CN" sz="2000" dirty="0">
                <a:solidFill>
                  <a:srgbClr val="FF0000"/>
                </a:solidFill>
                <a:latin typeface="+mj-ea"/>
                <a:ea typeface="+mj-ea"/>
                <a:cs typeface="+mn-lt"/>
                <a:sym typeface="+mn-ea"/>
              </a:rPr>
              <a:t> </a:t>
            </a:r>
            <a:r>
              <a:rPr lang="en-US" altLang="zh-CN" sz="2000" dirty="0">
                <a:solidFill>
                  <a:srgbClr val="000000"/>
                </a:solidFill>
                <a:latin typeface="+mj-ea"/>
                <a:ea typeface="+mj-ea"/>
              </a:rPr>
              <a:t>Birn-Jeffery and colleagues revealed that birds exhibited independent control of leg angular cycling and leg length trajectory like drop. And take a three-step negotiation strategy which is most consistent with models optimized to regulate leg loading in uneven terrain not to maintain steady body dynamics.</a:t>
            </a:r>
            <a:endParaRPr lang="en-US" altLang="zh-CN" sz="2000" dirty="0">
              <a:solidFill>
                <a:srgbClr val="000000"/>
              </a:solidFill>
              <a:latin typeface="+mj-ea"/>
              <a:ea typeface="+mj-ea"/>
            </a:endParaRPr>
          </a:p>
          <a:p>
            <a:r>
              <a:rPr lang="en-US" altLang="zh-CN" sz="2000" dirty="0">
                <a:solidFill>
                  <a:srgbClr val="000000"/>
                </a:solidFill>
                <a:latin typeface="+mj-ea"/>
                <a:ea typeface="+mj-ea"/>
              </a:rPr>
              <a:t>In one word,</a:t>
            </a:r>
            <a:r>
              <a:rPr lang="en-US" altLang="zh-CN" sz="2000" dirty="0">
                <a:solidFill>
                  <a:srgbClr val="FF0000"/>
                </a:solidFill>
                <a:effectLst/>
                <a:latin typeface="+mj-ea"/>
                <a:ea typeface="+mj-ea"/>
                <a:sym typeface="+mn-ea"/>
              </a:rPr>
              <a:t>Neuromechanical control strategy is </a:t>
            </a:r>
            <a:r>
              <a:rPr lang="en-US" altLang="zh-CN" sz="2000" dirty="0">
                <a:solidFill>
                  <a:srgbClr val="000000"/>
                </a:solidFill>
                <a:latin typeface="+mj-ea"/>
                <a:ea typeface="+mj-ea"/>
              </a:rPr>
              <a:t>regulation of leg cycling rate can be viewed as </a:t>
            </a:r>
            <a:r>
              <a:rPr lang="en-US" altLang="zh-CN" sz="2000" dirty="0">
                <a:solidFill>
                  <a:srgbClr val="0000FF"/>
                </a:solidFill>
                <a:latin typeface="+mj-ea"/>
                <a:ea typeface="+mj-ea"/>
              </a:rPr>
              <a:t>a combined feedforward plus‘preflexive’control strategy exploiting the intrinsic mechanical coupling between leg contact angle and leg loading</a:t>
            </a:r>
            <a:r>
              <a:rPr lang="en-US" altLang="zh-CN" sz="2000" dirty="0">
                <a:solidFill>
                  <a:srgbClr val="000000"/>
                </a:solidFill>
                <a:latin typeface="+mj-ea"/>
                <a:ea typeface="+mj-ea"/>
              </a:rPr>
              <a:t> and experimental evidence from both humans and birds running over a range of terrain perturbations are consistent with </a:t>
            </a:r>
            <a:r>
              <a:rPr lang="en-US" altLang="zh-CN" sz="2000" dirty="0">
                <a:solidFill>
                  <a:schemeClr val="tx1">
                    <a:lumMod val="60000"/>
                    <a:lumOff val="40000"/>
                  </a:schemeClr>
                </a:solidFill>
                <a:latin typeface="+mj-ea"/>
                <a:ea typeface="+mj-ea"/>
              </a:rPr>
              <a:t>leg angular trajectory</a:t>
            </a:r>
            <a:r>
              <a:rPr lang="en-US" altLang="zh-CN" sz="2000" dirty="0">
                <a:solidFill>
                  <a:srgbClr val="000000"/>
                </a:solidFill>
                <a:latin typeface="+mj-ea"/>
                <a:ea typeface="+mj-ea"/>
              </a:rPr>
              <a:t> </a:t>
            </a:r>
            <a:r>
              <a:rPr lang="en-US" altLang="zh-CN" sz="2000" dirty="0">
                <a:solidFill>
                  <a:srgbClr val="0000FF"/>
                </a:solidFill>
                <a:latin typeface="+mj-ea"/>
                <a:ea typeface="+mj-ea"/>
              </a:rPr>
              <a:t>as a key target of neural control</a:t>
            </a:r>
            <a:r>
              <a:rPr lang="en-US" altLang="zh-CN" sz="2000" dirty="0">
                <a:solidFill>
                  <a:srgbClr val="000000"/>
                </a:solidFill>
                <a:latin typeface="+mj-ea"/>
                <a:ea typeface="+mj-ea"/>
              </a:rPr>
              <a:t>.</a:t>
            </a:r>
            <a:endParaRPr lang="en-US" altLang="zh-CN" sz="2000" dirty="0">
              <a:solidFill>
                <a:srgbClr val="000000"/>
              </a:solidFill>
              <a:latin typeface="+mj-ea"/>
              <a:ea typeface="+mj-ea"/>
            </a:endParaRPr>
          </a:p>
        </p:txBody>
      </p:sp>
      <p:sp>
        <p:nvSpPr>
          <p:cNvPr id="8" name="矩形 7"/>
          <p:cNvSpPr/>
          <p:nvPr/>
        </p:nvSpPr>
        <p:spPr>
          <a:xfrm>
            <a:off x="300990" y="1133475"/>
            <a:ext cx="8571865" cy="175323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Q3</a:t>
            </a:r>
            <a:r>
              <a:rPr lang="zh-CN" altLang="en-US" sz="2400" dirty="0">
                <a:solidFill>
                  <a:srgbClr val="000000"/>
                </a:solidFill>
                <a:latin typeface="+mj-ea"/>
                <a:ea typeface="+mj-ea"/>
              </a:rPr>
              <a:t>：</a:t>
            </a:r>
            <a:r>
              <a:rPr lang="en-US" altLang="zh-CN" sz="2400" dirty="0">
                <a:solidFill>
                  <a:srgbClr val="000000"/>
                </a:solidFill>
                <a:latin typeface="+mj-ea"/>
                <a:ea typeface="+mj-ea"/>
              </a:rPr>
              <a:t>What does </a:t>
            </a:r>
            <a:r>
              <a:rPr lang="en-US" altLang="zh-CN" sz="2400" dirty="0">
                <a:solidFill>
                  <a:srgbClr val="000000"/>
                </a:solidFill>
                <a:effectLst/>
                <a:latin typeface="+mj-ea"/>
                <a:ea typeface="+mj-ea"/>
                <a:sym typeface="+mn-ea"/>
              </a:rPr>
              <a:t>neuromechanical control strategies</a:t>
            </a:r>
            <a:r>
              <a:rPr lang="en-US" altLang="zh-CN" sz="2400" dirty="0">
                <a:solidFill>
                  <a:srgbClr val="000000"/>
                </a:solidFill>
                <a:latin typeface="+mj-ea"/>
                <a:ea typeface="+mj-ea"/>
              </a:rPr>
              <a:t> do in ostrich locomotion/the requirement of the control in our robot?</a:t>
            </a:r>
            <a:endParaRPr lang="en-US" altLang="zh-CN" sz="2400" dirty="0">
              <a:solidFill>
                <a:srgbClr val="000000"/>
              </a:solidFill>
              <a:latin typeface="+mj-ea"/>
              <a:ea typeface="+mj-ea"/>
            </a:endParaRPr>
          </a:p>
        </p:txBody>
      </p:sp>
    </p:spTree>
  </p:cSld>
  <p:clrMapOvr>
    <a:masterClrMapping/>
  </p:clrMapOvr>
  <p:transition advTm="29693"/>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7" name="文本框 6"/>
          <p:cNvSpPr txBox="1"/>
          <p:nvPr/>
        </p:nvSpPr>
        <p:spPr>
          <a:xfrm>
            <a:off x="386080" y="2886710"/>
            <a:ext cx="8595995" cy="3476625"/>
          </a:xfrm>
          <a:prstGeom prst="rect">
            <a:avLst/>
          </a:prstGeom>
          <a:noFill/>
        </p:spPr>
        <p:txBody>
          <a:bodyPr wrap="square" rtlCol="0">
            <a:spAutoFit/>
          </a:bodyPr>
          <a:p>
            <a:r>
              <a:rPr lang="en-US" altLang="zh-CN" sz="2000" dirty="0">
                <a:solidFill>
                  <a:srgbClr val="000000"/>
                </a:solidFill>
                <a:latin typeface="+mj-ea"/>
                <a:ea typeface="+mj-ea"/>
              </a:rPr>
              <a:t>Requirement of control in our robot:</a:t>
            </a:r>
            <a:endParaRPr lang="en-US" altLang="zh-CN" sz="2000" dirty="0">
              <a:solidFill>
                <a:srgbClr val="000000"/>
              </a:solidFill>
              <a:latin typeface="+mj-ea"/>
              <a:ea typeface="+mj-ea"/>
            </a:endParaRPr>
          </a:p>
          <a:p>
            <a:r>
              <a:rPr lang="en-US" altLang="zh-CN" sz="2000" dirty="0">
                <a:solidFill>
                  <a:srgbClr val="000000"/>
                </a:solidFill>
                <a:latin typeface="+mj-ea"/>
                <a:ea typeface="+mj-ea"/>
              </a:rPr>
              <a:t>(1)</a:t>
            </a:r>
            <a:r>
              <a:rPr lang="en-US" altLang="zh-CN" sz="2000" dirty="0">
                <a:solidFill>
                  <a:srgbClr val="000000"/>
                </a:solidFill>
                <a:latin typeface="+mj-ea"/>
                <a:ea typeface="+mj-ea"/>
                <a:sym typeface="+mn-ea"/>
              </a:rPr>
              <a:t>leg contact angle</a:t>
            </a:r>
            <a:r>
              <a:rPr lang="en-US" altLang="zh-CN" sz="2000" dirty="0">
                <a:solidFill>
                  <a:srgbClr val="000000"/>
                </a:solidFill>
                <a:latin typeface="+mj-ea"/>
                <a:ea typeface="+mj-ea"/>
                <a:sym typeface="+mn-ea"/>
              </a:rPr>
              <a:t> and leg loading actuation are </a:t>
            </a:r>
            <a:r>
              <a:rPr lang="en-US" altLang="zh-CN" sz="2000" dirty="0">
                <a:solidFill>
                  <a:srgbClr val="0000FF"/>
                </a:solidFill>
                <a:latin typeface="+mj-ea"/>
                <a:ea typeface="+mj-ea"/>
                <a:sym typeface="+mn-ea"/>
              </a:rPr>
              <a:t>couplding     </a:t>
            </a:r>
            <a:endParaRPr lang="en-US" altLang="zh-CN" sz="2000" dirty="0">
              <a:solidFill>
                <a:srgbClr val="0000FF"/>
              </a:solidFill>
              <a:latin typeface="+mj-ea"/>
              <a:ea typeface="+mj-ea"/>
              <a:sym typeface="+mn-ea"/>
            </a:endParaRPr>
          </a:p>
          <a:p>
            <a:r>
              <a:rPr lang="en-US" altLang="zh-CN" sz="2000" dirty="0">
                <a:solidFill>
                  <a:srgbClr val="0000FF"/>
                </a:solidFill>
                <a:latin typeface="+mj-ea"/>
                <a:ea typeface="+mj-ea"/>
                <a:sym typeface="+mn-ea"/>
              </a:rPr>
              <a:t>   in control</a:t>
            </a:r>
            <a:r>
              <a:rPr lang="en-US" altLang="zh-CN" sz="2000" dirty="0">
                <a:solidFill>
                  <a:srgbClr val="000000"/>
                </a:solidFill>
                <a:latin typeface="+mj-ea"/>
                <a:ea typeface="+mj-ea"/>
                <a:sym typeface="+mn-ea"/>
              </a:rPr>
              <a:t>;</a:t>
            </a:r>
            <a:endParaRPr lang="en-US" altLang="zh-CN" sz="2000" dirty="0">
              <a:solidFill>
                <a:srgbClr val="000000"/>
              </a:solidFill>
              <a:latin typeface="+mj-ea"/>
              <a:ea typeface="+mj-ea"/>
              <a:sym typeface="+mn-ea"/>
            </a:endParaRPr>
          </a:p>
          <a:p>
            <a:r>
              <a:rPr lang="en-US" altLang="zh-CN" sz="2000" dirty="0">
                <a:solidFill>
                  <a:srgbClr val="000000"/>
                </a:solidFill>
                <a:latin typeface="+mj-ea"/>
                <a:ea typeface="+mj-ea"/>
              </a:rPr>
              <a:t>(2)</a:t>
            </a:r>
            <a:r>
              <a:rPr lang="en-US" altLang="zh-CN" sz="2000" dirty="0">
                <a:solidFill>
                  <a:srgbClr val="0000FF"/>
                </a:solidFill>
                <a:latin typeface="+mj-ea"/>
                <a:ea typeface="+mj-ea"/>
              </a:rPr>
              <a:t>leg angular trajectory</a:t>
            </a:r>
            <a:r>
              <a:rPr lang="en-US" altLang="zh-CN" sz="2000" dirty="0">
                <a:solidFill>
                  <a:srgbClr val="000000"/>
                </a:solidFill>
                <a:latin typeface="+mj-ea"/>
                <a:ea typeface="+mj-ea"/>
              </a:rPr>
              <a:t> as a key target of robot control and     </a:t>
            </a:r>
            <a:endParaRPr lang="en-US" altLang="zh-CN" sz="2000" dirty="0">
              <a:solidFill>
                <a:srgbClr val="000000"/>
              </a:solidFill>
              <a:latin typeface="+mj-ea"/>
              <a:ea typeface="+mj-ea"/>
            </a:endParaRPr>
          </a:p>
          <a:p>
            <a:r>
              <a:rPr lang="en-US" altLang="zh-CN" sz="2000" dirty="0">
                <a:solidFill>
                  <a:srgbClr val="000000"/>
                </a:solidFill>
                <a:latin typeface="+mj-ea"/>
                <a:ea typeface="+mj-ea"/>
              </a:rPr>
              <a:t>   relatively insensitive to perturbations and adjusted subtly         </a:t>
            </a:r>
            <a:endParaRPr lang="en-US" altLang="zh-CN" sz="2000" dirty="0">
              <a:solidFill>
                <a:srgbClr val="000000"/>
              </a:solidFill>
              <a:latin typeface="+mj-ea"/>
              <a:ea typeface="+mj-ea"/>
            </a:endParaRPr>
          </a:p>
          <a:p>
            <a:r>
              <a:rPr lang="en-US" altLang="zh-CN" sz="2000" dirty="0">
                <a:solidFill>
                  <a:srgbClr val="000000"/>
                </a:solidFill>
                <a:latin typeface="+mj-ea"/>
                <a:ea typeface="+mj-ea"/>
              </a:rPr>
              <a:t>   over longer time-scales;</a:t>
            </a:r>
            <a:endParaRPr lang="en-US" altLang="zh-CN" sz="2000" dirty="0">
              <a:solidFill>
                <a:srgbClr val="000000"/>
              </a:solidFill>
              <a:latin typeface="+mj-ea"/>
              <a:ea typeface="+mj-ea"/>
            </a:endParaRPr>
          </a:p>
          <a:p>
            <a:r>
              <a:rPr lang="en-US" altLang="zh-CN" sz="2000" dirty="0">
                <a:solidFill>
                  <a:srgbClr val="000000"/>
                </a:solidFill>
                <a:latin typeface="+mj-ea"/>
                <a:ea typeface="+mj-ea"/>
              </a:rPr>
              <a:t>(3)leg length actuation shows high stride-to-stride variance both </a:t>
            </a:r>
            <a:endParaRPr lang="en-US" altLang="zh-CN" sz="2000" dirty="0">
              <a:solidFill>
                <a:srgbClr val="000000"/>
              </a:solidFill>
              <a:latin typeface="+mj-ea"/>
              <a:ea typeface="+mj-ea"/>
            </a:endParaRPr>
          </a:p>
          <a:p>
            <a:r>
              <a:rPr lang="en-US" altLang="zh-CN" sz="2000" dirty="0">
                <a:solidFill>
                  <a:srgbClr val="000000"/>
                </a:solidFill>
                <a:latin typeface="+mj-ea"/>
                <a:ea typeface="+mj-ea"/>
              </a:rPr>
              <a:t>   feedforward and feedback.</a:t>
            </a:r>
            <a:endParaRPr lang="en-US" altLang="zh-CN" sz="2000" dirty="0">
              <a:solidFill>
                <a:srgbClr val="000000"/>
              </a:solidFill>
              <a:latin typeface="+mj-ea"/>
              <a:ea typeface="+mj-ea"/>
            </a:endParaRPr>
          </a:p>
          <a:p>
            <a:r>
              <a:rPr lang="en-US" altLang="zh-CN" sz="2000" dirty="0">
                <a:solidFill>
                  <a:srgbClr val="000000"/>
                </a:solidFill>
                <a:latin typeface="+mj-ea"/>
                <a:ea typeface="+mj-ea"/>
              </a:rPr>
              <a:t>(4)As our robot imitates ostrich, we can use less leg stiffness   </a:t>
            </a:r>
            <a:endParaRPr lang="en-US" altLang="zh-CN" sz="2000" dirty="0">
              <a:solidFill>
                <a:srgbClr val="000000"/>
              </a:solidFill>
              <a:latin typeface="+mj-ea"/>
              <a:ea typeface="+mj-ea"/>
            </a:endParaRPr>
          </a:p>
          <a:p>
            <a:r>
              <a:rPr lang="en-US" altLang="zh-CN" sz="2000" dirty="0">
                <a:solidFill>
                  <a:srgbClr val="000000"/>
                </a:solidFill>
                <a:latin typeface="+mj-ea"/>
                <a:ea typeface="+mj-ea"/>
              </a:rPr>
              <a:t>   regulation as direct target for modular control, this point   </a:t>
            </a:r>
            <a:endParaRPr lang="en-US" altLang="zh-CN" sz="2000" dirty="0">
              <a:solidFill>
                <a:srgbClr val="000000"/>
              </a:solidFill>
              <a:latin typeface="+mj-ea"/>
              <a:ea typeface="+mj-ea"/>
            </a:endParaRPr>
          </a:p>
          <a:p>
            <a:r>
              <a:rPr lang="en-US" altLang="zh-CN" sz="2000" dirty="0">
                <a:solidFill>
                  <a:srgbClr val="000000"/>
                </a:solidFill>
                <a:latin typeface="+mj-ea"/>
                <a:ea typeface="+mj-ea"/>
              </a:rPr>
              <a:t>   need to check.</a:t>
            </a:r>
            <a:endParaRPr lang="en-US" altLang="zh-CN" sz="2000" dirty="0">
              <a:solidFill>
                <a:srgbClr val="000000"/>
              </a:solidFill>
              <a:latin typeface="+mj-ea"/>
              <a:ea typeface="+mj-ea"/>
            </a:endParaRPr>
          </a:p>
        </p:txBody>
      </p:sp>
      <p:sp>
        <p:nvSpPr>
          <p:cNvPr id="8" name="矩形 7"/>
          <p:cNvSpPr/>
          <p:nvPr/>
        </p:nvSpPr>
        <p:spPr>
          <a:xfrm>
            <a:off x="300990" y="1133475"/>
            <a:ext cx="8571865" cy="175323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Q3</a:t>
            </a:r>
            <a:r>
              <a:rPr lang="zh-CN" altLang="en-US" sz="2400" dirty="0">
                <a:solidFill>
                  <a:srgbClr val="000000"/>
                </a:solidFill>
                <a:latin typeface="+mj-ea"/>
                <a:ea typeface="+mj-ea"/>
              </a:rPr>
              <a:t>：</a:t>
            </a:r>
            <a:r>
              <a:rPr lang="en-US" altLang="zh-CN" sz="2400" dirty="0">
                <a:solidFill>
                  <a:srgbClr val="000000"/>
                </a:solidFill>
                <a:latin typeface="+mj-ea"/>
                <a:ea typeface="+mj-ea"/>
              </a:rPr>
              <a:t>What does </a:t>
            </a:r>
            <a:r>
              <a:rPr lang="en-US" altLang="zh-CN" sz="2400" dirty="0">
                <a:solidFill>
                  <a:srgbClr val="000000"/>
                </a:solidFill>
                <a:effectLst/>
                <a:latin typeface="+mj-ea"/>
                <a:ea typeface="+mj-ea"/>
                <a:sym typeface="+mn-ea"/>
              </a:rPr>
              <a:t>neuromechanical control strategies</a:t>
            </a:r>
            <a:r>
              <a:rPr lang="en-US" altLang="zh-CN" sz="2400" dirty="0">
                <a:solidFill>
                  <a:srgbClr val="000000"/>
                </a:solidFill>
                <a:latin typeface="+mj-ea"/>
                <a:ea typeface="+mj-ea"/>
              </a:rPr>
              <a:t> do in ostrich locomotion/the requirement of the control in our robot?</a:t>
            </a:r>
            <a:endParaRPr lang="en-US" altLang="zh-CN" sz="2400" dirty="0">
              <a:solidFill>
                <a:srgbClr val="000000"/>
              </a:solidFill>
              <a:latin typeface="+mj-ea"/>
              <a:ea typeface="+mj-ea"/>
            </a:endParaRPr>
          </a:p>
        </p:txBody>
      </p:sp>
      <p:sp>
        <p:nvSpPr>
          <p:cNvPr id="6" name="文本框 5"/>
          <p:cNvSpPr txBox="1"/>
          <p:nvPr/>
        </p:nvSpPr>
        <p:spPr>
          <a:xfrm>
            <a:off x="605155" y="6363335"/>
            <a:ext cx="5432425" cy="368300"/>
          </a:xfrm>
          <a:prstGeom prst="rect">
            <a:avLst/>
          </a:prstGeom>
          <a:noFill/>
        </p:spPr>
        <p:txBody>
          <a:bodyPr wrap="square" rtlCol="0">
            <a:spAutoFit/>
          </a:bodyPr>
          <a:p>
            <a:r>
              <a:rPr lang="en-US" altLang="zh-CN">
                <a:solidFill>
                  <a:srgbClr val="000000"/>
                </a:solidFill>
              </a:rPr>
              <a:t>stiffness/leg retraction/leg length actuation?</a:t>
            </a:r>
            <a:endParaRPr lang="en-US" altLang="zh-CN">
              <a:solidFill>
                <a:srgbClr val="000000"/>
              </a:solidFill>
            </a:endParaRPr>
          </a:p>
        </p:txBody>
      </p:sp>
    </p:spTree>
  </p:cSld>
  <p:clrMapOvr>
    <a:masterClrMapping/>
  </p:clrMapOvr>
  <p:transition advTm="29693"/>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7" name="文本框 6"/>
          <p:cNvSpPr txBox="1"/>
          <p:nvPr/>
        </p:nvSpPr>
        <p:spPr>
          <a:xfrm>
            <a:off x="386080" y="2886710"/>
            <a:ext cx="8595995" cy="3476625"/>
          </a:xfrm>
          <a:prstGeom prst="rect">
            <a:avLst/>
          </a:prstGeom>
          <a:noFill/>
        </p:spPr>
        <p:txBody>
          <a:bodyPr wrap="square" rtlCol="0">
            <a:spAutoFit/>
          </a:bodyPr>
          <a:p>
            <a:r>
              <a:rPr lang="en-US" altLang="zh-CN" sz="2000" dirty="0">
                <a:solidFill>
                  <a:srgbClr val="000000"/>
                </a:solidFill>
                <a:latin typeface="+mj-ea"/>
                <a:ea typeface="+mj-ea"/>
              </a:rPr>
              <a:t>Muscle activation and mechanical output is </a:t>
            </a:r>
            <a:r>
              <a:rPr lang="en-US" altLang="zh-CN" sz="2000" dirty="0">
                <a:solidFill>
                  <a:srgbClr val="0000FF"/>
                </a:solidFill>
                <a:latin typeface="+mj-ea"/>
                <a:ea typeface="+mj-ea"/>
              </a:rPr>
              <a:t>non-linear and dynamically variable</a:t>
            </a:r>
            <a:r>
              <a:rPr lang="en-US" altLang="zh-CN" sz="2000" dirty="0">
                <a:solidFill>
                  <a:srgbClr val="000000"/>
                </a:solidFill>
                <a:latin typeface="+mj-ea"/>
                <a:ea typeface="+mj-ea"/>
              </a:rPr>
              <a:t>. Earlier experiment muscle–tendon(spring for robot) is economic for state-locomotion(</a:t>
            </a:r>
            <a:r>
              <a:rPr lang="en-US" altLang="zh-CN" sz="2000" dirty="0">
                <a:solidFill>
                  <a:srgbClr val="FF0000"/>
                </a:solidFill>
                <a:latin typeface="+mj-ea"/>
                <a:ea typeface="+mj-ea"/>
              </a:rPr>
              <a:t>step</a:t>
            </a:r>
            <a:r>
              <a:rPr lang="en-US" altLang="zh-CN" sz="2000" dirty="0">
                <a:solidFill>
                  <a:srgbClr val="000000"/>
                </a:solidFill>
                <a:latin typeface="+mj-ea"/>
                <a:ea typeface="+mj-ea"/>
              </a:rPr>
              <a:t>). Due to the non-steady behaviors(</a:t>
            </a:r>
            <a:r>
              <a:rPr lang="en-US" altLang="zh-CN" sz="2000" dirty="0">
                <a:solidFill>
                  <a:srgbClr val="FF0000"/>
                </a:solidFill>
                <a:latin typeface="+mj-ea"/>
                <a:ea typeface="+mj-ea"/>
              </a:rPr>
              <a:t>drop and obstacle</a:t>
            </a:r>
            <a:r>
              <a:rPr lang="en-US" altLang="zh-CN" sz="2000" dirty="0">
                <a:solidFill>
                  <a:srgbClr val="000000"/>
                </a:solidFill>
                <a:latin typeface="+mj-ea"/>
                <a:ea typeface="+mj-ea"/>
              </a:rPr>
              <a:t>), </a:t>
            </a:r>
            <a:r>
              <a:rPr lang="en-US" altLang="zh-CN" sz="2000" dirty="0">
                <a:solidFill>
                  <a:srgbClr val="0000FF"/>
                </a:solidFill>
                <a:latin typeface="+mj-ea"/>
                <a:ea typeface="+mj-ea"/>
              </a:rPr>
              <a:t>when drops</a:t>
            </a:r>
            <a:r>
              <a:rPr lang="en-US" altLang="zh-CN" sz="2000" dirty="0">
                <a:solidFill>
                  <a:srgbClr val="000000"/>
                </a:solidFill>
                <a:latin typeface="+mj-ea"/>
                <a:ea typeface="+mj-ea"/>
              </a:rPr>
              <a:t>, muscle from shorten to stretched that acsorb energy of kinematic from gravitational potential energy and </a:t>
            </a:r>
            <a:r>
              <a:rPr lang="en-US" altLang="zh-CN" sz="2000" dirty="0">
                <a:solidFill>
                  <a:srgbClr val="0000FF"/>
                </a:solidFill>
                <a:latin typeface="+mj-ea"/>
                <a:ea typeface="+mj-ea"/>
              </a:rPr>
              <a:t>has a stabilizing effect on the body mechanical energy</a:t>
            </a:r>
            <a:r>
              <a:rPr lang="en-US" altLang="zh-CN" sz="2000" dirty="0">
                <a:solidFill>
                  <a:srgbClr val="000000"/>
                </a:solidFill>
                <a:latin typeface="+mj-ea"/>
                <a:ea typeface="+mj-ea"/>
              </a:rPr>
              <a:t>. </a:t>
            </a:r>
            <a:r>
              <a:rPr lang="en-US" altLang="zh-CN" sz="2000" dirty="0">
                <a:solidFill>
                  <a:srgbClr val="000000"/>
                </a:solidFill>
                <a:latin typeface="+mj-ea"/>
                <a:ea typeface="+mj-ea"/>
                <a:sym typeface="+mn-ea"/>
              </a:rPr>
              <a:t>When upsteps and obstacles, increased stretch and longer length during force </a:t>
            </a:r>
            <a:r>
              <a:rPr lang="en-US" altLang="zh-CN" sz="2000" dirty="0">
                <a:solidFill>
                  <a:srgbClr val="000000"/>
                </a:solidFill>
                <a:latin typeface="+mj-ea"/>
                <a:ea typeface="+mj-ea"/>
              </a:rPr>
              <a:t>development and increasing mechanical energy of the body, give the energy to the required upward kineticenergy and gravitational energy and stablize the Sagittal Plane kinetic energy.</a:t>
            </a:r>
            <a:endParaRPr lang="en-US" altLang="zh-CN" sz="2000" dirty="0">
              <a:solidFill>
                <a:srgbClr val="000000"/>
              </a:solidFill>
              <a:latin typeface="+mj-ea"/>
              <a:ea typeface="+mj-ea"/>
            </a:endParaRPr>
          </a:p>
        </p:txBody>
      </p:sp>
      <p:sp>
        <p:nvSpPr>
          <p:cNvPr id="8" name="矩形 7"/>
          <p:cNvSpPr/>
          <p:nvPr/>
        </p:nvSpPr>
        <p:spPr>
          <a:xfrm>
            <a:off x="300990" y="1133475"/>
            <a:ext cx="8571865" cy="175323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Q4</a:t>
            </a:r>
            <a:r>
              <a:rPr lang="zh-CN" altLang="en-US" sz="2400" dirty="0">
                <a:solidFill>
                  <a:srgbClr val="000000"/>
                </a:solidFill>
                <a:latin typeface="+mj-ea"/>
                <a:ea typeface="+mj-ea"/>
              </a:rPr>
              <a:t>：</a:t>
            </a:r>
            <a:r>
              <a:rPr lang="en-US" altLang="zh-CN" sz="2400" dirty="0">
                <a:solidFill>
                  <a:srgbClr val="000000"/>
                </a:solidFill>
                <a:latin typeface="+mj-ea"/>
                <a:ea typeface="+mj-ea"/>
              </a:rPr>
              <a:t>What is </a:t>
            </a:r>
            <a:r>
              <a:rPr lang="en-US" altLang="zh-CN" sz="2400" dirty="0">
                <a:solidFill>
                  <a:srgbClr val="000000"/>
                </a:solidFill>
                <a:effectLst/>
                <a:latin typeface="+mj-ea"/>
                <a:ea typeface="+mj-ea"/>
                <a:sym typeface="+mn-ea"/>
              </a:rPr>
              <a:t>neuromuscular mechanisms(muscle)</a:t>
            </a:r>
            <a:r>
              <a:rPr lang="en-US" altLang="zh-CN" sz="2400" dirty="0">
                <a:solidFill>
                  <a:srgbClr val="000000"/>
                </a:solidFill>
                <a:latin typeface="+mj-ea"/>
                <a:ea typeface="+mj-ea"/>
              </a:rPr>
              <a:t> and what is the effect compared with </a:t>
            </a:r>
            <a:r>
              <a:rPr lang="en-US" altLang="zh-CN" sz="2400" dirty="0">
                <a:solidFill>
                  <a:srgbClr val="000000"/>
                </a:solidFill>
                <a:effectLst/>
                <a:latin typeface="+mj-ea"/>
                <a:ea typeface="+mj-ea"/>
                <a:sym typeface="+mn-ea"/>
              </a:rPr>
              <a:t>neuromechanical control</a:t>
            </a:r>
            <a:r>
              <a:rPr lang="en-US" altLang="zh-CN" sz="2400" dirty="0">
                <a:solidFill>
                  <a:srgbClr val="000000"/>
                </a:solidFill>
                <a:latin typeface="+mj-ea"/>
                <a:ea typeface="+mj-ea"/>
              </a:rPr>
              <a:t>?</a:t>
            </a:r>
            <a:endParaRPr lang="en-US" altLang="zh-CN" sz="2400" dirty="0">
              <a:solidFill>
                <a:srgbClr val="000000"/>
              </a:solidFill>
              <a:latin typeface="+mj-ea"/>
              <a:ea typeface="+mj-ea"/>
            </a:endParaRPr>
          </a:p>
        </p:txBody>
      </p:sp>
      <p:sp>
        <p:nvSpPr>
          <p:cNvPr id="2" name="文本框 1"/>
          <p:cNvSpPr txBox="1"/>
          <p:nvPr/>
        </p:nvSpPr>
        <p:spPr>
          <a:xfrm>
            <a:off x="127139" y="6229022"/>
            <a:ext cx="8854936" cy="737235"/>
          </a:xfrm>
          <a:prstGeom prst="rect">
            <a:avLst/>
          </a:prstGeom>
          <a:noFill/>
        </p:spPr>
        <p:txBody>
          <a:bodyPr wrap="square" rtlCol="0">
            <a:spAutoFit/>
          </a:bodyPr>
          <a:p>
            <a:r>
              <a:rPr lang="en-US" altLang="zh-CN" sz="1400" i="1" dirty="0">
                <a:solidFill>
                  <a:srgbClr val="000000"/>
                </a:solidFill>
                <a:latin typeface="+mj-ea"/>
                <a:ea typeface="+mj-ea"/>
              </a:rPr>
              <a:t>Muscle force-length dynamics during level versus incline locomotion: a comparison of in vivo performance of two guinea fowl ankle extensors./ The role of intrinsic muscle mechanics in the neuromuscular control of stable running in the guinea fowl</a:t>
            </a:r>
            <a:endParaRPr lang="en-US" altLang="zh-CN" sz="1400" i="1" dirty="0">
              <a:solidFill>
                <a:srgbClr val="000000"/>
              </a:solidFill>
              <a:latin typeface="+mj-ea"/>
              <a:ea typeface="+mj-ea"/>
            </a:endParaRPr>
          </a:p>
        </p:txBody>
      </p:sp>
    </p:spTree>
  </p:cSld>
  <p:clrMapOvr>
    <a:masterClrMapping/>
  </p:clrMapOvr>
  <p:transition advTm="29693"/>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7" name="文本框 6"/>
          <p:cNvSpPr txBox="1"/>
          <p:nvPr/>
        </p:nvSpPr>
        <p:spPr>
          <a:xfrm>
            <a:off x="386080" y="2886710"/>
            <a:ext cx="8432165" cy="1014730"/>
          </a:xfrm>
          <a:prstGeom prst="rect">
            <a:avLst/>
          </a:prstGeom>
          <a:noFill/>
        </p:spPr>
        <p:txBody>
          <a:bodyPr wrap="square" rtlCol="0">
            <a:spAutoFit/>
          </a:bodyPr>
          <a:p>
            <a:r>
              <a:rPr lang="en-US" altLang="zh-CN" sz="2000" dirty="0">
                <a:solidFill>
                  <a:srgbClr val="000000"/>
                </a:solidFill>
                <a:latin typeface="+mj-ea"/>
                <a:ea typeface="+mj-ea"/>
              </a:rPr>
              <a:t>In one word, (</a:t>
            </a:r>
            <a:r>
              <a:rPr lang="en-US" altLang="zh-CN" sz="2000" dirty="0">
                <a:solidFill>
                  <a:srgbClr val="000000"/>
                </a:solidFill>
                <a:effectLst/>
                <a:latin typeface="+mj-ea"/>
                <a:ea typeface="+mj-ea"/>
                <a:sym typeface="+mn-ea"/>
              </a:rPr>
              <a:t>neuromuscular mechanisms)</a:t>
            </a:r>
            <a:r>
              <a:rPr lang="en-US" altLang="zh-CN" sz="2000" dirty="0">
                <a:solidFill>
                  <a:srgbClr val="000000"/>
                </a:solidFill>
                <a:latin typeface="+mj-ea"/>
                <a:ea typeface="+mj-ea"/>
              </a:rPr>
              <a:t>muscle make locomotion </a:t>
            </a:r>
            <a:r>
              <a:rPr lang="en-US" altLang="zh-CN" sz="2000" dirty="0">
                <a:solidFill>
                  <a:srgbClr val="0000FF"/>
                </a:solidFill>
                <a:latin typeface="+mj-ea"/>
                <a:ea typeface="+mj-ea"/>
              </a:rPr>
              <a:t>more efficient in steady</a:t>
            </a:r>
            <a:r>
              <a:rPr lang="en-US" altLang="zh-CN" sz="2000" dirty="0">
                <a:solidFill>
                  <a:srgbClr val="000000"/>
                </a:solidFill>
                <a:latin typeface="+mj-ea"/>
                <a:ea typeface="+mj-ea"/>
              </a:rPr>
              <a:t> locomotion and </a:t>
            </a:r>
            <a:r>
              <a:rPr lang="en-US" altLang="zh-CN" sz="2000" dirty="0">
                <a:solidFill>
                  <a:srgbClr val="0000FF"/>
                </a:solidFill>
                <a:effectLst>
                  <a:outerShdw blurRad="38100" dist="19050" dir="2700000" algn="tl" rotWithShape="0">
                    <a:schemeClr val="dk1">
                      <a:alpha val="40000"/>
                    </a:schemeClr>
                  </a:outerShdw>
                </a:effectLst>
                <a:latin typeface="+mj-ea"/>
                <a:ea typeface="+mj-ea"/>
              </a:rPr>
              <a:t>has </a:t>
            </a:r>
            <a:r>
              <a:rPr lang="en-US" altLang="zh-CN" sz="2000" dirty="0">
                <a:solidFill>
                  <a:srgbClr val="0000FF"/>
                </a:solidFill>
                <a:latin typeface="+mj-ea"/>
                <a:ea typeface="+mj-ea"/>
              </a:rPr>
              <a:t>an effect of stablizing in non-steady locomotion</a:t>
            </a:r>
            <a:r>
              <a:rPr lang="en-US" altLang="zh-CN" sz="2000" dirty="0">
                <a:solidFill>
                  <a:srgbClr val="000000"/>
                </a:solidFill>
                <a:latin typeface="+mj-ea"/>
                <a:ea typeface="+mj-ea"/>
              </a:rPr>
              <a:t>.</a:t>
            </a:r>
            <a:endParaRPr lang="en-US" altLang="zh-CN" sz="2000" dirty="0">
              <a:solidFill>
                <a:srgbClr val="000000"/>
              </a:solidFill>
              <a:latin typeface="+mj-ea"/>
              <a:ea typeface="+mj-ea"/>
            </a:endParaRPr>
          </a:p>
        </p:txBody>
      </p:sp>
      <p:sp>
        <p:nvSpPr>
          <p:cNvPr id="8" name="矩形 7"/>
          <p:cNvSpPr/>
          <p:nvPr/>
        </p:nvSpPr>
        <p:spPr>
          <a:xfrm>
            <a:off x="300990" y="1133475"/>
            <a:ext cx="8571865" cy="175323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Q4</a:t>
            </a:r>
            <a:r>
              <a:rPr lang="zh-CN" altLang="en-US" sz="2400" dirty="0">
                <a:solidFill>
                  <a:srgbClr val="000000"/>
                </a:solidFill>
                <a:latin typeface="+mj-ea"/>
                <a:ea typeface="+mj-ea"/>
              </a:rPr>
              <a:t>：</a:t>
            </a:r>
            <a:r>
              <a:rPr lang="en-US" altLang="zh-CN" sz="2400" dirty="0">
                <a:solidFill>
                  <a:srgbClr val="000000"/>
                </a:solidFill>
                <a:latin typeface="+mj-ea"/>
                <a:ea typeface="+mj-ea"/>
              </a:rPr>
              <a:t>What is </a:t>
            </a:r>
            <a:r>
              <a:rPr lang="en-US" altLang="zh-CN" sz="2400" dirty="0">
                <a:solidFill>
                  <a:srgbClr val="FF0000"/>
                </a:solidFill>
                <a:effectLst/>
                <a:latin typeface="+mj-ea"/>
                <a:ea typeface="+mj-ea"/>
                <a:sym typeface="+mn-ea"/>
              </a:rPr>
              <a:t>neuromuscular mechanisms</a:t>
            </a:r>
            <a:r>
              <a:rPr lang="en-US" altLang="zh-CN" sz="2400" dirty="0">
                <a:solidFill>
                  <a:srgbClr val="000000"/>
                </a:solidFill>
                <a:latin typeface="+mj-ea"/>
                <a:ea typeface="+mj-ea"/>
              </a:rPr>
              <a:t> and what it do in ostrich locomotion compared with </a:t>
            </a:r>
            <a:r>
              <a:rPr lang="en-US" altLang="zh-CN" sz="2400" dirty="0">
                <a:solidFill>
                  <a:srgbClr val="FF0000"/>
                </a:solidFill>
                <a:effectLst/>
                <a:latin typeface="+mj-ea"/>
                <a:ea typeface="+mj-ea"/>
                <a:sym typeface="+mn-ea"/>
              </a:rPr>
              <a:t>neuromechanical control</a:t>
            </a:r>
            <a:r>
              <a:rPr lang="en-US" altLang="zh-CN" sz="2400" dirty="0">
                <a:solidFill>
                  <a:srgbClr val="000000"/>
                </a:solidFill>
                <a:latin typeface="+mj-ea"/>
                <a:ea typeface="+mj-ea"/>
              </a:rPr>
              <a:t>?/effect of muscle in ostrich locomotion?</a:t>
            </a:r>
            <a:endParaRPr lang="en-US" altLang="zh-CN" sz="2400" dirty="0">
              <a:solidFill>
                <a:srgbClr val="000000"/>
              </a:solidFill>
              <a:latin typeface="+mj-ea"/>
              <a:ea typeface="+mj-ea"/>
            </a:endParaRPr>
          </a:p>
        </p:txBody>
      </p:sp>
    </p:spTree>
  </p:cSld>
  <p:clrMapOvr>
    <a:masterClrMapping/>
  </p:clrMapOvr>
  <p:transition advTm="29693"/>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151495" cy="829945"/>
          </a:xfrm>
          <a:prstGeom prst="rect">
            <a:avLst/>
          </a:prstGeom>
        </p:spPr>
        <p:txBody>
          <a:bodyPr wrap="square">
            <a:spAutoFit/>
          </a:bodyPr>
          <a:lstStyle/>
          <a:p>
            <a:r>
              <a:rPr lang="en-US" altLang="zh-CN" sz="2400" dirty="0">
                <a:solidFill>
                  <a:srgbClr val="000000"/>
                </a:solidFill>
                <a:latin typeface="+mj-ea"/>
                <a:ea typeface="+mj-ea"/>
                <a:cs typeface="+mj-ea"/>
              </a:rPr>
              <a:t>Q4</a:t>
            </a:r>
            <a:r>
              <a:rPr lang="zh-CN" altLang="en-US" sz="2400" dirty="0">
                <a:solidFill>
                  <a:srgbClr val="000000"/>
                </a:solidFill>
                <a:latin typeface="+mj-ea"/>
                <a:ea typeface="+mj-ea"/>
                <a:cs typeface="+mj-ea"/>
              </a:rPr>
              <a:t>：</a:t>
            </a:r>
            <a:r>
              <a:rPr lang="en-US" altLang="zh-CN" sz="2400" dirty="0">
                <a:solidFill>
                  <a:srgbClr val="231F20"/>
                </a:solidFill>
                <a:effectLst/>
                <a:latin typeface="+mj-ea"/>
                <a:ea typeface="+mj-ea"/>
                <a:cs typeface="+mj-ea"/>
              </a:rPr>
              <a:t>What are the challenges in achieving fast agile bipedal locomotion like Ostrich?</a:t>
            </a:r>
            <a:endParaRPr lang="en-US" altLang="zh-CN" sz="2400" dirty="0">
              <a:solidFill>
                <a:srgbClr val="231F20"/>
              </a:solidFill>
              <a:effectLst/>
              <a:latin typeface="+mj-ea"/>
              <a:ea typeface="+mj-ea"/>
              <a:cs typeface="+mj-ea"/>
            </a:endParaRPr>
          </a:p>
        </p:txBody>
      </p:sp>
      <p:sp>
        <p:nvSpPr>
          <p:cNvPr id="3" name="文本框 2"/>
          <p:cNvSpPr txBox="1"/>
          <p:nvPr/>
        </p:nvSpPr>
        <p:spPr>
          <a:xfrm>
            <a:off x="520700" y="2121535"/>
            <a:ext cx="8044180" cy="4707890"/>
          </a:xfrm>
          <a:prstGeom prst="rect">
            <a:avLst/>
          </a:prstGeom>
          <a:noFill/>
        </p:spPr>
        <p:txBody>
          <a:bodyPr wrap="square" rtlCol="0">
            <a:spAutoFit/>
          </a:bodyPr>
          <a:lstStyle/>
          <a:p>
            <a:r>
              <a:rPr lang="en-US" altLang="zh-CN" sz="2000" dirty="0">
                <a:solidFill>
                  <a:srgbClr val="231F20"/>
                </a:solidFill>
                <a:effectLst/>
                <a:latin typeface="+mj-ea"/>
                <a:ea typeface="+mj-ea"/>
              </a:rPr>
              <a:t>ROBOT NEED:</a:t>
            </a:r>
            <a:r>
              <a:rPr lang="en-US" altLang="zh-CN" sz="2000" dirty="0">
                <a:solidFill>
                  <a:srgbClr val="0000FF"/>
                </a:solidFill>
                <a:effectLst/>
                <a:latin typeface="+mj-ea"/>
                <a:ea typeface="+mj-ea"/>
                <a:sym typeface="+mn-ea"/>
              </a:rPr>
              <a:t>Robustness, Stability, Agility </a:t>
            </a:r>
            <a:endParaRPr lang="en-US" altLang="zh-CN" sz="2000" dirty="0">
              <a:solidFill>
                <a:srgbClr val="231F20"/>
              </a:solidFill>
              <a:effectLst/>
              <a:latin typeface="+mj-ea"/>
              <a:ea typeface="+mj-ea"/>
            </a:endParaRPr>
          </a:p>
          <a:p>
            <a:r>
              <a:rPr lang="en-US" altLang="zh-CN" sz="2000" dirty="0">
                <a:solidFill>
                  <a:srgbClr val="231F20"/>
                </a:solidFill>
                <a:effectLst/>
                <a:latin typeface="+mj-ea"/>
                <a:ea typeface="+mj-ea"/>
              </a:rPr>
              <a:t>Avoiding slip, fall, and injury requires precise regulation of foot-contact timing and leg-substrate interaction forces,</a:t>
            </a:r>
            <a:endParaRPr lang="en-US" altLang="zh-CN" sz="2000" dirty="0">
              <a:solidFill>
                <a:srgbClr val="231F20"/>
              </a:solidFill>
              <a:effectLst/>
              <a:latin typeface="+mj-ea"/>
              <a:ea typeface="+mj-ea"/>
            </a:endParaRPr>
          </a:p>
          <a:p>
            <a:r>
              <a:rPr lang="en-US" altLang="zh-CN" sz="2000" dirty="0">
                <a:solidFill>
                  <a:srgbClr val="231F20"/>
                </a:solidFill>
                <a:effectLst/>
                <a:latin typeface="+mj-ea"/>
                <a:ea typeface="+mj-ea"/>
              </a:rPr>
              <a:t>YET:</a:t>
            </a:r>
            <a:endParaRPr lang="en-US" altLang="zh-CN" sz="2000" dirty="0">
              <a:latin typeface="+mj-ea"/>
              <a:ea typeface="+mj-ea"/>
            </a:endParaRPr>
          </a:p>
          <a:p>
            <a:r>
              <a:rPr lang="en-US" altLang="zh-CN" sz="2000" dirty="0">
                <a:solidFill>
                  <a:srgbClr val="0000FF"/>
                </a:solidFill>
                <a:effectLst/>
                <a:latin typeface="+mj-ea"/>
                <a:ea typeface="+mj-ea"/>
              </a:rPr>
              <a:t>Inherent uncertainty </a:t>
            </a:r>
            <a:r>
              <a:rPr lang="en-US" altLang="zh-CN" sz="2000" dirty="0">
                <a:solidFill>
                  <a:srgbClr val="231F20"/>
                </a:solidFill>
                <a:effectLst/>
                <a:latin typeface="+mj-ea"/>
                <a:ea typeface="+mj-ea"/>
              </a:rPr>
              <a:t>due to terrain variability, sensorimotor noise, and sensing errors mean that the system dynamics cannot be perfectly sensed or predicted.</a:t>
            </a:r>
            <a:endParaRPr lang="en-US" altLang="zh-CN" sz="2000" dirty="0">
              <a:latin typeface="+mj-ea"/>
              <a:ea typeface="+mj-ea"/>
            </a:endParaRPr>
          </a:p>
          <a:p>
            <a:r>
              <a:rPr lang="en-US" altLang="zh-CN" sz="2000" dirty="0">
                <a:solidFill>
                  <a:srgbClr val="000000"/>
                </a:solidFill>
                <a:latin typeface="+mj-ea"/>
                <a:ea typeface="+mj-ea"/>
              </a:rPr>
              <a:t>And the </a:t>
            </a:r>
            <a:r>
              <a:rPr lang="en-US" altLang="zh-CN" sz="2000" dirty="0">
                <a:solidFill>
                  <a:srgbClr val="0000FF"/>
                </a:solidFill>
                <a:latin typeface="+mj-ea"/>
                <a:ea typeface="+mj-ea"/>
              </a:rPr>
              <a:t>dynamic balance control </a:t>
            </a:r>
            <a:r>
              <a:rPr lang="en-US" altLang="zh-CN" sz="2000" dirty="0">
                <a:solidFill>
                  <a:srgbClr val="000000"/>
                </a:solidFill>
                <a:latin typeface="+mj-ea"/>
                <a:ea typeface="+mj-ea"/>
              </a:rPr>
              <a:t>is more complex</a:t>
            </a:r>
            <a:r>
              <a:rPr lang="en-US" altLang="zh-CN" sz="2000" dirty="0">
                <a:latin typeface="+mj-ea"/>
                <a:ea typeface="+mj-ea"/>
              </a:rPr>
              <a:t> </a:t>
            </a:r>
            <a:r>
              <a:rPr lang="en-US" altLang="zh-CN" sz="2000" dirty="0">
                <a:solidFill>
                  <a:srgbClr val="000000"/>
                </a:solidFill>
                <a:latin typeface="+mj-ea"/>
                <a:ea typeface="+mj-ea"/>
              </a:rPr>
              <a:t>than</a:t>
            </a:r>
            <a:r>
              <a:rPr lang="en-US" altLang="zh-CN" sz="2000" dirty="0">
                <a:latin typeface="+mj-ea"/>
                <a:ea typeface="+mj-ea"/>
              </a:rPr>
              <a:t> </a:t>
            </a:r>
            <a:r>
              <a:rPr lang="en-US" altLang="zh-CN" sz="2000" dirty="0">
                <a:solidFill>
                  <a:srgbClr val="231F20"/>
                </a:solidFill>
                <a:effectLst/>
                <a:latin typeface="+mj-ea"/>
                <a:ea typeface="+mj-ea"/>
              </a:rPr>
              <a:t>quadrupeds and other many-legged.</a:t>
            </a:r>
            <a:endParaRPr lang="en-US" altLang="zh-CN" sz="2000" dirty="0">
              <a:solidFill>
                <a:srgbClr val="231F20"/>
              </a:solidFill>
              <a:effectLst/>
              <a:latin typeface="+mj-ea"/>
              <a:ea typeface="+mj-ea"/>
            </a:endParaRPr>
          </a:p>
          <a:p>
            <a:r>
              <a:rPr lang="en-US" altLang="zh-CN" sz="2000" dirty="0">
                <a:solidFill>
                  <a:srgbClr val="231F20"/>
                </a:solidFill>
                <a:latin typeface="+mj-ea"/>
                <a:ea typeface="+mj-ea"/>
              </a:rPr>
              <a:t>Specifically:</a:t>
            </a:r>
            <a:endParaRPr lang="en-US" altLang="zh-CN" sz="2000" dirty="0">
              <a:solidFill>
                <a:srgbClr val="231F20"/>
              </a:solidFill>
              <a:latin typeface="+mj-ea"/>
              <a:ea typeface="+mj-ea"/>
            </a:endParaRPr>
          </a:p>
          <a:p>
            <a:r>
              <a:rPr lang="en-US" altLang="zh-CN" sz="2000" dirty="0">
                <a:solidFill>
                  <a:srgbClr val="231F20"/>
                </a:solidFill>
                <a:effectLst/>
                <a:latin typeface="+mj-ea"/>
                <a:ea typeface="+mj-ea"/>
              </a:rPr>
              <a:t>(1)</a:t>
            </a:r>
            <a:r>
              <a:rPr lang="en-US" altLang="zh-CN" sz="2000" dirty="0">
                <a:solidFill>
                  <a:srgbClr val="0000FF"/>
                </a:solidFill>
                <a:effectLst/>
                <a:latin typeface="+mj-ea"/>
                <a:ea typeface="+mj-ea"/>
              </a:rPr>
              <a:t>Different hierarchy for reactions and controls</a:t>
            </a:r>
            <a:r>
              <a:rPr lang="en-US" altLang="zh-CN" sz="2000" dirty="0">
                <a:solidFill>
                  <a:srgbClr val="231F20"/>
                </a:solidFill>
                <a:effectLst/>
                <a:latin typeface="+mj-ea"/>
                <a:ea typeface="+mj-ea"/>
              </a:rPr>
              <a:t> remains unclear how</a:t>
            </a:r>
            <a:r>
              <a:rPr lang="en-US" altLang="zh-CN" sz="2000" dirty="0">
                <a:latin typeface="+mj-ea"/>
                <a:ea typeface="+mj-ea"/>
              </a:rPr>
              <a:t> </a:t>
            </a:r>
            <a:r>
              <a:rPr lang="en-US" altLang="zh-CN" sz="2000" dirty="0">
                <a:solidFill>
                  <a:srgbClr val="231F20"/>
                </a:solidFill>
                <a:effectLst/>
                <a:latin typeface="+mj-ea"/>
                <a:ea typeface="+mj-ea"/>
              </a:rPr>
              <a:t>these mechanisms are integrated </a:t>
            </a:r>
            <a:r>
              <a:rPr lang="en-US" altLang="zh-CN" sz="2000" dirty="0">
                <a:solidFill>
                  <a:srgbClr val="0000FF"/>
                </a:solidFill>
                <a:effectLst/>
                <a:latin typeface="+mj-ea"/>
                <a:ea typeface="+mj-ea"/>
              </a:rPr>
              <a:t>over varying time</a:t>
            </a:r>
            <a:r>
              <a:rPr lang="en-US" altLang="zh-CN" sz="2000" dirty="0">
                <a:solidFill>
                  <a:srgbClr val="0000FF"/>
                </a:solidFill>
                <a:latin typeface="+mj-ea"/>
                <a:ea typeface="+mj-ea"/>
              </a:rPr>
              <a:t> </a:t>
            </a:r>
            <a:r>
              <a:rPr lang="en-US" altLang="zh-CN" sz="2000" dirty="0">
                <a:solidFill>
                  <a:srgbClr val="0000FF"/>
                </a:solidFill>
                <a:effectLst/>
                <a:latin typeface="+mj-ea"/>
                <a:ea typeface="+mj-ea"/>
              </a:rPr>
              <a:t>scales</a:t>
            </a:r>
            <a:r>
              <a:rPr lang="en-US" altLang="zh-CN" sz="2000" dirty="0">
                <a:solidFill>
                  <a:srgbClr val="231F20"/>
                </a:solidFill>
                <a:effectLst/>
                <a:latin typeface="+mj-ea"/>
                <a:ea typeface="+mj-ea"/>
              </a:rPr>
              <a:t> to achieve robust, stable, and agile locomotion in natural terrain contexts;</a:t>
            </a:r>
            <a:endParaRPr lang="en-US" altLang="zh-CN" sz="2000" dirty="0">
              <a:solidFill>
                <a:srgbClr val="231F20"/>
              </a:solidFill>
              <a:effectLst/>
              <a:latin typeface="+mj-ea"/>
              <a:ea typeface="+mj-ea"/>
            </a:endParaRPr>
          </a:p>
          <a:p>
            <a:endParaRPr lang="en-US" altLang="zh-CN" sz="2000" dirty="0">
              <a:solidFill>
                <a:srgbClr val="231F20"/>
              </a:solidFill>
              <a:effectLst/>
              <a:latin typeface="+mj-ea"/>
              <a:ea typeface="+mj-ea"/>
            </a:endParaRPr>
          </a:p>
        </p:txBody>
      </p:sp>
    </p:spTree>
  </p:cSld>
  <p:clrMapOvr>
    <a:masterClrMapping/>
  </p:clrMapOvr>
  <p:transition advTm="29693"/>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151495" cy="829945"/>
          </a:xfrm>
          <a:prstGeom prst="rect">
            <a:avLst/>
          </a:prstGeom>
        </p:spPr>
        <p:txBody>
          <a:bodyPr wrap="square">
            <a:spAutoFit/>
          </a:bodyPr>
          <a:lstStyle/>
          <a:p>
            <a:r>
              <a:rPr lang="en-US" altLang="zh-CN" sz="2400" dirty="0">
                <a:solidFill>
                  <a:srgbClr val="000000"/>
                </a:solidFill>
                <a:latin typeface="+mj-ea"/>
                <a:ea typeface="+mj-ea"/>
                <a:cs typeface="+mj-ea"/>
              </a:rPr>
              <a:t>Q4</a:t>
            </a:r>
            <a:r>
              <a:rPr lang="zh-CN" altLang="en-US" sz="2400" dirty="0">
                <a:solidFill>
                  <a:srgbClr val="000000"/>
                </a:solidFill>
                <a:latin typeface="+mj-ea"/>
                <a:ea typeface="+mj-ea"/>
                <a:cs typeface="+mj-ea"/>
              </a:rPr>
              <a:t>：</a:t>
            </a:r>
            <a:r>
              <a:rPr lang="en-US" altLang="zh-CN" sz="2400" dirty="0">
                <a:solidFill>
                  <a:srgbClr val="231F20"/>
                </a:solidFill>
                <a:effectLst/>
                <a:latin typeface="+mj-ea"/>
                <a:ea typeface="+mj-ea"/>
                <a:cs typeface="+mj-ea"/>
              </a:rPr>
              <a:t>What are the challenges in achieving fast agile bipedal locomotion like Ostrich?</a:t>
            </a:r>
            <a:endParaRPr lang="en-US" altLang="zh-CN" sz="2400" dirty="0">
              <a:solidFill>
                <a:srgbClr val="231F20"/>
              </a:solidFill>
              <a:effectLst/>
              <a:latin typeface="+mj-ea"/>
              <a:ea typeface="+mj-ea"/>
              <a:cs typeface="+mj-ea"/>
            </a:endParaRPr>
          </a:p>
        </p:txBody>
      </p:sp>
      <p:sp>
        <p:nvSpPr>
          <p:cNvPr id="3" name="文本框 2"/>
          <p:cNvSpPr txBox="1"/>
          <p:nvPr/>
        </p:nvSpPr>
        <p:spPr>
          <a:xfrm>
            <a:off x="520700" y="2121535"/>
            <a:ext cx="8044180" cy="4399915"/>
          </a:xfrm>
          <a:prstGeom prst="rect">
            <a:avLst/>
          </a:prstGeom>
          <a:noFill/>
        </p:spPr>
        <p:txBody>
          <a:bodyPr wrap="square" rtlCol="0">
            <a:spAutoFit/>
          </a:bodyPr>
          <a:lstStyle/>
          <a:p>
            <a:r>
              <a:rPr lang="en-US" altLang="zh-CN" sz="2000" dirty="0">
                <a:solidFill>
                  <a:srgbClr val="000000"/>
                </a:solidFill>
                <a:latin typeface="+mj-ea"/>
                <a:ea typeface="+mj-ea"/>
              </a:rPr>
              <a:t>(2)</a:t>
            </a:r>
            <a:r>
              <a:rPr lang="en-US" altLang="zh-CN" sz="2000" dirty="0">
                <a:solidFill>
                  <a:srgbClr val="0000FF"/>
                </a:solidFill>
                <a:latin typeface="+mj-ea"/>
                <a:ea typeface="+mj-ea"/>
              </a:rPr>
              <a:t>Passive-Dynamics</a:t>
            </a:r>
            <a:r>
              <a:rPr lang="en-US" altLang="zh-CN" sz="2000" dirty="0">
                <a:latin typeface="+mj-ea"/>
                <a:ea typeface="+mj-ea"/>
              </a:rPr>
              <a:t> </a:t>
            </a:r>
            <a:r>
              <a:rPr lang="en-US" altLang="zh-CN" sz="2000" dirty="0">
                <a:solidFill>
                  <a:srgbClr val="231F20"/>
                </a:solidFill>
                <a:effectLst/>
                <a:latin typeface="+mj-ea"/>
                <a:ea typeface="+mj-ea"/>
              </a:rPr>
              <a:t>the intrinsic mechanical response </a:t>
            </a:r>
            <a:r>
              <a:rPr lang="en-US" altLang="zh-CN" sz="2000" dirty="0">
                <a:solidFill>
                  <a:srgbClr val="0000FF"/>
                </a:solidFill>
                <a:effectLst/>
                <a:latin typeface="+mj-ea"/>
                <a:ea typeface="+mj-ea"/>
              </a:rPr>
              <a:t>can be actively tuned</a:t>
            </a:r>
            <a:r>
              <a:rPr lang="en-US" altLang="zh-CN" sz="2000" dirty="0">
                <a:solidFill>
                  <a:srgbClr val="231F20"/>
                </a:solidFill>
                <a:effectLst/>
                <a:latin typeface="+mj-ea"/>
                <a:ea typeface="+mj-ea"/>
              </a:rPr>
              <a:t> by the selection of a specific muscle activation pattern from the possible.</a:t>
            </a:r>
            <a:r>
              <a:rPr lang="en-US" altLang="zh-CN" sz="2000" dirty="0">
                <a:latin typeface="+mj-ea"/>
                <a:ea typeface="+mj-ea"/>
              </a:rPr>
              <a:t>(</a:t>
            </a:r>
            <a:r>
              <a:rPr lang="en-US" altLang="zh-CN" sz="2000" dirty="0">
                <a:solidFill>
                  <a:srgbClr val="231F20"/>
                </a:solidFill>
                <a:effectLst/>
                <a:latin typeface="+mj-ea"/>
                <a:ea typeface="+mj-ea"/>
              </a:rPr>
              <a:t>the processes and timescales of such tuning between intrinsic mechanics and muscle activation patterns remain unclear</a:t>
            </a:r>
            <a:r>
              <a:rPr lang="en-US" altLang="zh-CN" sz="2000" dirty="0">
                <a:latin typeface="+mj-ea"/>
                <a:ea typeface="+mj-ea"/>
              </a:rPr>
              <a:t>)</a:t>
            </a:r>
            <a:endParaRPr lang="en-US" altLang="zh-CN" sz="2000" dirty="0">
              <a:latin typeface="+mj-ea"/>
              <a:ea typeface="+mj-ea"/>
            </a:endParaRPr>
          </a:p>
          <a:p>
            <a:r>
              <a:rPr lang="en-US" altLang="zh-CN" sz="2000" dirty="0">
                <a:solidFill>
                  <a:srgbClr val="000000"/>
                </a:solidFill>
                <a:latin typeface="+mj-ea"/>
                <a:ea typeface="+mj-ea"/>
              </a:rPr>
              <a:t>(3)It remains less clear </a:t>
            </a:r>
            <a:r>
              <a:rPr lang="en-US" altLang="zh-CN" sz="2000" dirty="0">
                <a:solidFill>
                  <a:srgbClr val="0000FF"/>
                </a:solidFill>
                <a:latin typeface="+mj-ea"/>
                <a:ea typeface="+mj-ea"/>
              </a:rPr>
              <a:t>whether, and under what circumstances,leg stiffness serves as a direct target of control</a:t>
            </a:r>
            <a:r>
              <a:rPr lang="en-US" altLang="zh-CN" sz="2000" dirty="0">
                <a:solidFill>
                  <a:srgbClr val="000000"/>
                </a:solidFill>
                <a:latin typeface="+mj-ea"/>
                <a:ea typeface="+mj-ea"/>
              </a:rPr>
              <a:t>, even though, the limb morphology of birds can do better in minimizing the need for active regulation of leg stiffness than human. And </a:t>
            </a:r>
            <a:r>
              <a:rPr lang="en-US" altLang="zh-CN" sz="2000" dirty="0">
                <a:solidFill>
                  <a:srgbClr val="0000FF"/>
                </a:solidFill>
                <a:latin typeface="+mj-ea"/>
                <a:ea typeface="+mj-ea"/>
              </a:rPr>
              <a:t>birds exhibited a wider range of stable control solutions without adjusting leg stiffness.</a:t>
            </a:r>
            <a:endParaRPr lang="en-US" altLang="zh-CN" sz="2000" dirty="0">
              <a:solidFill>
                <a:srgbClr val="0000FF"/>
              </a:solidFill>
              <a:latin typeface="+mj-ea"/>
              <a:ea typeface="+mj-ea"/>
            </a:endParaRPr>
          </a:p>
          <a:p>
            <a:r>
              <a:rPr lang="en-US" altLang="zh-CN" sz="2000" dirty="0">
                <a:solidFill>
                  <a:srgbClr val="000000"/>
                </a:solidFill>
                <a:latin typeface="+mj-ea"/>
                <a:ea typeface="+mj-ea"/>
              </a:rPr>
              <a:t>(4)it remains unclear how sensory feedback is integrated with spinal neural circuits and higher brain centers to adjust locomotor control over short and long time-scales.</a:t>
            </a:r>
            <a:endParaRPr lang="en-US" altLang="zh-CN" sz="2000" dirty="0">
              <a:solidFill>
                <a:srgbClr val="000000"/>
              </a:solidFill>
              <a:latin typeface="+mj-ea"/>
              <a:ea typeface="+mj-ea"/>
            </a:endParaRPr>
          </a:p>
        </p:txBody>
      </p:sp>
    </p:spTree>
  </p:cSld>
  <p:clrMapOvr>
    <a:masterClrMapping/>
  </p:clrMapOvr>
  <p:transition advTm="29693"/>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591490" cy="64516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FF0000"/>
                </a:solidFill>
                <a:latin typeface="+mj-ea"/>
                <a:ea typeface="+mj-ea"/>
              </a:rPr>
              <a:t>Question in robot control?</a:t>
            </a:r>
            <a:endParaRPr lang="en-US" altLang="zh-CN" sz="2400" dirty="0">
              <a:solidFill>
                <a:srgbClr val="FF0000"/>
              </a:solidFill>
              <a:latin typeface="+mj-ea"/>
              <a:ea typeface="+mj-ea"/>
            </a:endParaRPr>
          </a:p>
        </p:txBody>
      </p:sp>
      <p:sp>
        <p:nvSpPr>
          <p:cNvPr id="3" name="文本框 2"/>
          <p:cNvSpPr txBox="1"/>
          <p:nvPr/>
        </p:nvSpPr>
        <p:spPr>
          <a:xfrm>
            <a:off x="479333" y="1937881"/>
            <a:ext cx="7712575" cy="4399915"/>
          </a:xfrm>
          <a:prstGeom prst="rect">
            <a:avLst/>
          </a:prstGeom>
          <a:noFill/>
        </p:spPr>
        <p:txBody>
          <a:bodyPr wrap="square" rtlCol="0">
            <a:spAutoFit/>
          </a:bodyPr>
          <a:lstStyle/>
          <a:p>
            <a:r>
              <a:rPr lang="en-US" altLang="zh-CN" sz="2000" dirty="0">
                <a:solidFill>
                  <a:srgbClr val="FF0000"/>
                </a:solidFill>
                <a:latin typeface="+mj-ea"/>
                <a:ea typeface="+mj-ea"/>
              </a:rPr>
              <a:t>Delivered Research Points of Control:</a:t>
            </a:r>
            <a:endParaRPr lang="en-US" altLang="zh-CN" sz="2000" dirty="0">
              <a:solidFill>
                <a:srgbClr val="FF0000"/>
              </a:solidFill>
              <a:latin typeface="+mj-ea"/>
              <a:ea typeface="+mj-ea"/>
            </a:endParaRPr>
          </a:p>
          <a:p>
            <a:pPr marL="342900" indent="-342900">
              <a:buAutoNum type="arabicParenBoth"/>
            </a:pPr>
            <a:r>
              <a:rPr lang="en-US" altLang="zh-CN" sz="2000" dirty="0">
                <a:solidFill>
                  <a:srgbClr val="000000"/>
                </a:solidFill>
                <a:latin typeface="+mj-ea"/>
                <a:ea typeface="+mj-ea"/>
              </a:rPr>
              <a:t>Planning: Reason 3 is a mechanic problem and others directly relative to the control, i.e</a:t>
            </a:r>
            <a:r>
              <a:rPr lang="en-US" altLang="zh-CN" sz="2000" dirty="0">
                <a:solidFill>
                  <a:srgbClr val="0000FF"/>
                </a:solidFill>
                <a:latin typeface="+mj-ea"/>
                <a:ea typeface="+mj-ea"/>
              </a:rPr>
              <a:t>., Insight 1 and </a:t>
            </a:r>
            <a:r>
              <a:rPr lang="en-US" altLang="zh-CN" sz="2000" dirty="0">
                <a:solidFill>
                  <a:srgbClr val="0000FF"/>
                </a:solidFill>
                <a:latin typeface="+mj-ea"/>
                <a:ea typeface="+mj-ea"/>
                <a:sym typeface="+mn-ea"/>
              </a:rPr>
              <a:t>Insight </a:t>
            </a:r>
            <a:r>
              <a:rPr lang="en-US" altLang="zh-CN" sz="2000" dirty="0">
                <a:solidFill>
                  <a:srgbClr val="0000FF"/>
                </a:solidFill>
                <a:latin typeface="+mj-ea"/>
                <a:ea typeface="+mj-ea"/>
              </a:rPr>
              <a:t>2 means how we implement or achieve an optimal motion planning </a:t>
            </a:r>
            <a:r>
              <a:rPr lang="en-US" altLang="zh-CN" sz="2000" dirty="0">
                <a:solidFill>
                  <a:srgbClr val="000000"/>
                </a:solidFill>
                <a:latin typeface="+mj-ea"/>
                <a:ea typeface="+mj-ea"/>
              </a:rPr>
              <a:t>in hybrid system or </a:t>
            </a:r>
            <a:r>
              <a:rPr lang="en-US" altLang="zh-CN" sz="2000" dirty="0">
                <a:solidFill>
                  <a:srgbClr val="0000FF"/>
                </a:solidFill>
                <a:latin typeface="+mj-ea"/>
                <a:ea typeface="+mj-ea"/>
              </a:rPr>
              <a:t>optimized the trajectory in different modes to get optimal gait cycle</a:t>
            </a:r>
            <a:r>
              <a:rPr lang="en-US" altLang="zh-CN" sz="2000" dirty="0">
                <a:solidFill>
                  <a:srgbClr val="000000"/>
                </a:solidFill>
                <a:latin typeface="+mj-ea"/>
                <a:ea typeface="+mj-ea"/>
              </a:rPr>
              <a:t>.</a:t>
            </a:r>
            <a:endParaRPr lang="en-US" altLang="zh-CN" sz="2000" dirty="0">
              <a:solidFill>
                <a:srgbClr val="000000"/>
              </a:solidFill>
              <a:latin typeface="+mj-ea"/>
              <a:ea typeface="+mj-ea"/>
            </a:endParaRPr>
          </a:p>
          <a:p>
            <a:pPr marL="342900" indent="-342900">
              <a:buAutoNum type="arabicParenBoth"/>
            </a:pPr>
            <a:endParaRPr lang="en-US" altLang="zh-CN" sz="2000" dirty="0">
              <a:solidFill>
                <a:srgbClr val="000000"/>
              </a:solidFill>
              <a:latin typeface="+mj-ea"/>
              <a:ea typeface="+mj-ea"/>
            </a:endParaRPr>
          </a:p>
          <a:p>
            <a:pPr marL="0" indent="0">
              <a:buNone/>
            </a:pPr>
            <a:r>
              <a:rPr lang="en-US" altLang="zh-CN" sz="2000" dirty="0">
                <a:solidFill>
                  <a:srgbClr val="000000"/>
                </a:solidFill>
                <a:latin typeface="+mj-ea"/>
                <a:ea typeface="+mj-ea"/>
                <a:sym typeface="+mn-ea"/>
              </a:rPr>
              <a:t>(2)Control: according to Reason 4, although mechanics can result the self-stability, but the </a:t>
            </a:r>
            <a:r>
              <a:rPr lang="en-US" altLang="zh-CN" sz="2000" dirty="0">
                <a:solidFill>
                  <a:srgbClr val="0000FF"/>
                </a:solidFill>
                <a:latin typeface="+mj-ea"/>
                <a:ea typeface="+mj-ea"/>
                <a:sym typeface="+mn-ea"/>
              </a:rPr>
              <a:t>accumulated error / disturbance / effect need to be correct through feedback control.</a:t>
            </a:r>
            <a:r>
              <a:rPr lang="en-US" altLang="zh-CN" sz="2000" dirty="0">
                <a:solidFill>
                  <a:srgbClr val="000000"/>
                </a:solidFill>
                <a:latin typeface="+mj-ea"/>
                <a:ea typeface="+mj-ea"/>
                <a:sym typeface="+mn-ea"/>
              </a:rPr>
              <a:t>(Robustness and low cost / memory long term methods to the accumulated error and the necessary trigger / guard event).</a:t>
            </a:r>
            <a:endParaRPr lang="en-US" altLang="zh-CN" sz="2000" dirty="0">
              <a:solidFill>
                <a:srgbClr val="000000"/>
              </a:solidFill>
              <a:latin typeface="+mj-ea"/>
              <a:ea typeface="+mj-ea"/>
            </a:endParaRPr>
          </a:p>
          <a:p>
            <a:pPr marL="0" indent="0">
              <a:buNone/>
            </a:pPr>
            <a:endParaRPr lang="en-US" altLang="zh-CN" sz="2000" dirty="0">
              <a:solidFill>
                <a:srgbClr val="000000"/>
              </a:solidFill>
              <a:latin typeface="+mj-ea"/>
              <a:ea typeface="+mj-ea"/>
            </a:endParaRPr>
          </a:p>
        </p:txBody>
      </p:sp>
    </p:spTree>
  </p:cSld>
  <p:clrMapOvr>
    <a:masterClrMapping/>
  </p:clrMapOvr>
  <p:transition advTm="29693"/>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latin typeface="+mj-ea"/>
                <a:ea typeface="+mj-ea"/>
              </a:rPr>
            </a:fld>
            <a:endParaRPr lang="en-US" altLang="zh-CN" sz="1200">
              <a:solidFill>
                <a:srgbClr val="000066"/>
              </a:solidFill>
              <a:latin typeface="+mj-ea"/>
              <a:ea typeface="+mj-ea"/>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ea"/>
                <a:ea typeface="+mj-ea"/>
                <a:cs typeface="+mj-ea"/>
              </a:rPr>
              <a:t>1 </a:t>
            </a:r>
            <a:r>
              <a:rPr lang="zh-CN" altLang="en-US" sz="3600" b="1" dirty="0">
                <a:solidFill>
                  <a:srgbClr val="002060"/>
                </a:solidFill>
                <a:effectLst>
                  <a:outerShdw blurRad="38100" dist="38100" dir="2700000" algn="tl">
                    <a:srgbClr val="C0C0C0"/>
                  </a:outerShdw>
                </a:effectLst>
                <a:latin typeface="+mj-ea"/>
                <a:ea typeface="+mj-ea"/>
                <a:cs typeface="+mj-ea"/>
              </a:rPr>
              <a:t>专业基础知识学习情况</a:t>
            </a:r>
            <a:endParaRPr lang="zh-CN" altLang="en-US" sz="3600" b="1" dirty="0">
              <a:solidFill>
                <a:srgbClr val="002060"/>
              </a:solidFill>
              <a:effectLst>
                <a:outerShdw blurRad="38100" dist="38100" dir="2700000" algn="tl">
                  <a:srgbClr val="C0C0C0"/>
                </a:outerShdw>
              </a:effectLst>
              <a:latin typeface="+mj-ea"/>
              <a:ea typeface="+mj-ea"/>
              <a:cs typeface="+mj-ea"/>
            </a:endParaRPr>
          </a:p>
          <a:p>
            <a:pPr>
              <a:defRPr/>
            </a:pPr>
            <a:endParaRPr lang="zh-CN" altLang="en-US" sz="3600" b="1" dirty="0">
              <a:solidFill>
                <a:srgbClr val="002060"/>
              </a:solidFill>
              <a:effectLst>
                <a:outerShdw blurRad="38100" dist="38100" dir="2700000" algn="tl">
                  <a:srgbClr val="C0C0C0"/>
                </a:outerShdw>
              </a:effectLst>
              <a:latin typeface="+mj-ea"/>
              <a:ea typeface="+mj-ea"/>
              <a:cs typeface="+mj-ea"/>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7" name="矩形 6"/>
          <p:cNvSpPr/>
          <p:nvPr/>
        </p:nvSpPr>
        <p:spPr>
          <a:xfrm>
            <a:off x="214282" y="1071546"/>
            <a:ext cx="8513700" cy="175323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rPr>
              <a:t>博士一年级，完成了</a:t>
            </a:r>
            <a:r>
              <a:rPr lang="en-US" altLang="zh-CN" sz="2400" dirty="0">
                <a:solidFill>
                  <a:srgbClr val="000000"/>
                </a:solidFill>
                <a:latin typeface="+mj-ea"/>
                <a:ea typeface="+mj-ea"/>
              </a:rPr>
              <a:t>《</a:t>
            </a:r>
            <a:r>
              <a:rPr lang="zh-CN" altLang="en-US" sz="2400" dirty="0">
                <a:solidFill>
                  <a:srgbClr val="000000"/>
                </a:solidFill>
                <a:latin typeface="+mj-ea"/>
                <a:ea typeface="+mj-ea"/>
              </a:rPr>
              <a:t>博士英语科技写作</a:t>
            </a:r>
            <a:r>
              <a:rPr lang="en-US" altLang="zh-CN" sz="2400" dirty="0">
                <a:solidFill>
                  <a:srgbClr val="000000"/>
                </a:solidFill>
                <a:latin typeface="+mj-ea"/>
                <a:ea typeface="+mj-ea"/>
              </a:rPr>
              <a:t>》</a:t>
            </a:r>
            <a:r>
              <a:rPr lang="zh-CN" altLang="en-US" sz="2400" dirty="0">
                <a:solidFill>
                  <a:srgbClr val="000000"/>
                </a:solidFill>
                <a:latin typeface="+mj-ea"/>
                <a:ea typeface="+mj-ea"/>
              </a:rPr>
              <a:t>、</a:t>
            </a:r>
            <a:r>
              <a:rPr lang="en-US" altLang="zh-CN" sz="2400" dirty="0">
                <a:solidFill>
                  <a:srgbClr val="000000"/>
                </a:solidFill>
                <a:latin typeface="+mj-ea"/>
                <a:ea typeface="+mj-ea"/>
              </a:rPr>
              <a:t>《</a:t>
            </a:r>
            <a:r>
              <a:rPr lang="zh-CN" altLang="en-US" sz="2400" dirty="0">
                <a:solidFill>
                  <a:srgbClr val="000000"/>
                </a:solidFill>
                <a:latin typeface="+mj-ea"/>
                <a:ea typeface="+mj-ea"/>
              </a:rPr>
              <a:t>中国马克思主义与当代</a:t>
            </a:r>
            <a:r>
              <a:rPr lang="en-US" altLang="zh-CN" sz="2400" dirty="0">
                <a:solidFill>
                  <a:srgbClr val="000000"/>
                </a:solidFill>
                <a:latin typeface="+mj-ea"/>
                <a:ea typeface="+mj-ea"/>
              </a:rPr>
              <a:t>》</a:t>
            </a:r>
            <a:r>
              <a:rPr lang="zh-CN" altLang="en-US" sz="2400" dirty="0">
                <a:solidFill>
                  <a:srgbClr val="000000"/>
                </a:solidFill>
                <a:latin typeface="+mj-ea"/>
                <a:ea typeface="+mj-ea"/>
              </a:rPr>
              <a:t>等课程的学习。</a:t>
            </a:r>
            <a:r>
              <a:rPr lang="zh-CN" altLang="en-US" sz="2400" b="1" dirty="0">
                <a:solidFill>
                  <a:srgbClr val="000000"/>
                </a:solidFill>
                <a:latin typeface="+mj-ea"/>
                <a:ea typeface="+mj-ea"/>
              </a:rPr>
              <a:t>以上课程考试全部通过，为后续的课题进展做好了基础知识上的准备。</a:t>
            </a:r>
            <a:endParaRPr lang="en-US" altLang="zh-CN" sz="2000" b="1" dirty="0">
              <a:solidFill>
                <a:srgbClr val="000000"/>
              </a:solidFill>
              <a:latin typeface="+mj-ea"/>
              <a:ea typeface="+mj-ea"/>
            </a:endParaRPr>
          </a:p>
        </p:txBody>
      </p:sp>
      <p:sp>
        <p:nvSpPr>
          <p:cNvPr id="3" name="文本框 2"/>
          <p:cNvSpPr txBox="1"/>
          <p:nvPr/>
        </p:nvSpPr>
        <p:spPr>
          <a:xfrm>
            <a:off x="605155" y="3186430"/>
            <a:ext cx="4885690" cy="2676525"/>
          </a:xfrm>
          <a:prstGeom prst="rect">
            <a:avLst/>
          </a:prstGeom>
          <a:noFill/>
        </p:spPr>
        <p:txBody>
          <a:bodyPr wrap="square" rtlCol="0" anchor="t">
            <a:spAutoFit/>
          </a:bodyPr>
          <a:lstStyle/>
          <a:p>
            <a:pPr marL="0" marR="0" lvl="0" algn="l" rtl="0" eaLnBrk="1" fontAlgn="auto" latinLnBrk="0" hangingPunct="1">
              <a:lnSpc>
                <a:spcPct val="100000"/>
              </a:lnSpc>
              <a:spcBef>
                <a:spcPts val="0"/>
              </a:spcBef>
              <a:spcAft>
                <a:spcPts val="0"/>
              </a:spcAft>
              <a:buClrTx/>
              <a:buSzTx/>
              <a:buFontTx/>
              <a:buNone/>
              <a:defRPr/>
            </a:pPr>
            <a:r>
              <a:rPr lang="zh-CN" altLang="en-US" sz="2400">
                <a:latin typeface="+mj-ea"/>
                <a:ea typeface="+mj-ea"/>
                <a:cs typeface="+mj-ea"/>
              </a:rPr>
              <a:t>自学专业理论知识</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机器人学导论</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sz="2400">
                <a:latin typeface="+mj-ea"/>
                <a:ea typeface="+mj-ea"/>
                <a:cs typeface="+mj-ea"/>
              </a:rPr>
              <a:t>欠驱动机器人学</a:t>
            </a:r>
            <a:endParaRPr lang="zh-CN"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sz="2400">
                <a:latin typeface="+mj-ea"/>
                <a:ea typeface="+mj-ea"/>
                <a:cs typeface="+mj-ea"/>
              </a:rPr>
              <a:t>ROS</a:t>
            </a:r>
            <a:endParaRPr 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C++</a:t>
            </a:r>
            <a:r>
              <a:rPr lang="zh-CN" altLang="en-US" sz="2400">
                <a:latin typeface="+mj-ea"/>
                <a:ea typeface="+mj-ea"/>
                <a:cs typeface="+mj-ea"/>
              </a:rPr>
              <a:t>、</a:t>
            </a:r>
            <a:r>
              <a:rPr lang="en-US" altLang="zh-CN" sz="2400">
                <a:latin typeface="+mj-ea"/>
                <a:ea typeface="+mj-ea"/>
                <a:cs typeface="+mj-ea"/>
              </a:rPr>
              <a:t>Python</a:t>
            </a:r>
            <a:r>
              <a:rPr lang="zh-CN" altLang="en-US" sz="2400">
                <a:latin typeface="+mj-ea"/>
                <a:ea typeface="+mj-ea"/>
                <a:cs typeface="+mj-ea"/>
              </a:rPr>
              <a:t>编程语言等</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Drake</a:t>
            </a:r>
            <a:endParaRPr lang="en-US" altLang="zh-CN"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相关算法</a:t>
            </a:r>
            <a:endParaRPr lang="zh-CN" altLang="en-US" sz="2400">
              <a:latin typeface="+mj-ea"/>
              <a:ea typeface="+mj-ea"/>
              <a:cs typeface="+mj-ea"/>
            </a:endParaRPr>
          </a:p>
        </p:txBody>
      </p:sp>
    </p:spTree>
  </p:cSld>
  <p:clrMapOvr>
    <a:masterClrMapping/>
  </p:clrMapOvr>
  <p:transition advTm="29693"/>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591490" cy="64516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FF0000"/>
                </a:solidFill>
                <a:latin typeface="+mj-ea"/>
                <a:ea typeface="+mj-ea"/>
              </a:rPr>
              <a:t>Question in robot control?</a:t>
            </a:r>
            <a:endParaRPr lang="en-US" altLang="zh-CN" sz="2400" dirty="0">
              <a:solidFill>
                <a:srgbClr val="FF0000"/>
              </a:solidFill>
              <a:latin typeface="+mj-ea"/>
              <a:ea typeface="+mj-ea"/>
            </a:endParaRPr>
          </a:p>
        </p:txBody>
      </p:sp>
      <p:sp>
        <p:nvSpPr>
          <p:cNvPr id="3" name="文本框 2"/>
          <p:cNvSpPr txBox="1"/>
          <p:nvPr/>
        </p:nvSpPr>
        <p:spPr>
          <a:xfrm>
            <a:off x="479333" y="1937881"/>
            <a:ext cx="7712575" cy="4061460"/>
          </a:xfrm>
          <a:prstGeom prst="rect">
            <a:avLst/>
          </a:prstGeom>
          <a:noFill/>
        </p:spPr>
        <p:txBody>
          <a:bodyPr wrap="square" rtlCol="0">
            <a:spAutoFit/>
          </a:bodyPr>
          <a:lstStyle/>
          <a:p>
            <a:r>
              <a:rPr lang="en-US" altLang="zh-CN" sz="2000" dirty="0">
                <a:solidFill>
                  <a:srgbClr val="FF0000"/>
                </a:solidFill>
                <a:latin typeface="+mj-ea"/>
                <a:ea typeface="+mj-ea"/>
              </a:rPr>
              <a:t>Delivered Research Points of Control:</a:t>
            </a:r>
            <a:endParaRPr lang="en-US" altLang="zh-CN" sz="2000" dirty="0">
              <a:solidFill>
                <a:srgbClr val="FF0000"/>
              </a:solidFill>
              <a:latin typeface="+mj-ea"/>
              <a:ea typeface="+mj-ea"/>
            </a:endParaRPr>
          </a:p>
          <a:p>
            <a:pPr marL="0" indent="0">
              <a:buNone/>
            </a:pPr>
            <a:r>
              <a:rPr lang="en-US" altLang="zh-CN" sz="2000" dirty="0">
                <a:solidFill>
                  <a:srgbClr val="000000"/>
                </a:solidFill>
                <a:effectLst/>
                <a:latin typeface="+mj-ea"/>
                <a:ea typeface="+mj-ea"/>
                <a:sym typeface="+mn-ea"/>
              </a:rPr>
              <a:t>(3)How </a:t>
            </a:r>
            <a:r>
              <a:rPr lang="en-US" altLang="zh-CN" sz="2000" dirty="0">
                <a:solidFill>
                  <a:srgbClr val="0000FF"/>
                </a:solidFill>
                <a:effectLst/>
                <a:latin typeface="+mj-ea"/>
                <a:ea typeface="+mj-ea"/>
                <a:sym typeface="+mn-ea"/>
              </a:rPr>
              <a:t>different hierarchy intergrated</a:t>
            </a:r>
            <a:r>
              <a:rPr lang="en-US" altLang="zh-CN" sz="2000" dirty="0">
                <a:solidFill>
                  <a:srgbClr val="000000"/>
                </a:solidFill>
                <a:effectLst/>
                <a:latin typeface="+mj-ea"/>
                <a:ea typeface="+mj-ea"/>
                <a:sym typeface="+mn-ea"/>
              </a:rPr>
              <a:t> of reactions and controls can</a:t>
            </a:r>
            <a:r>
              <a:rPr lang="en-US" altLang="zh-CN" sz="2000" dirty="0">
                <a:solidFill>
                  <a:srgbClr val="0000FF"/>
                </a:solidFill>
                <a:effectLst/>
                <a:latin typeface="+mj-ea"/>
                <a:ea typeface="+mj-ea"/>
                <a:sym typeface="+mn-ea"/>
              </a:rPr>
              <a:t> over different time scales</a:t>
            </a:r>
            <a:r>
              <a:rPr lang="en-US" altLang="zh-CN" sz="2000" dirty="0">
                <a:solidFill>
                  <a:srgbClr val="000000"/>
                </a:solidFill>
                <a:effectLst/>
                <a:latin typeface="+mj-ea"/>
                <a:ea typeface="+mj-ea"/>
                <a:sym typeface="+mn-ea"/>
              </a:rPr>
              <a:t> for different circumstances?</a:t>
            </a:r>
            <a:r>
              <a:rPr lang="en-US" altLang="zh-CN" sz="2000" dirty="0">
                <a:solidFill>
                  <a:srgbClr val="0000FF"/>
                </a:solidFill>
                <a:effectLst/>
                <a:latin typeface="+mj-ea"/>
                <a:ea typeface="+mj-ea"/>
                <a:sym typeface="+mn-ea"/>
              </a:rPr>
              <a:t> </a:t>
            </a:r>
            <a:endParaRPr lang="en-US" altLang="zh-CN" sz="2000" dirty="0">
              <a:solidFill>
                <a:srgbClr val="0000FF"/>
              </a:solidFill>
              <a:effectLst/>
              <a:latin typeface="+mj-ea"/>
              <a:ea typeface="+mj-ea"/>
              <a:sym typeface="+mn-ea"/>
            </a:endParaRPr>
          </a:p>
          <a:p>
            <a:pPr marL="0" indent="0">
              <a:buNone/>
            </a:pPr>
            <a:endParaRPr lang="en-US" altLang="zh-CN" sz="2000" dirty="0">
              <a:solidFill>
                <a:srgbClr val="000000"/>
              </a:solidFill>
              <a:latin typeface="+mj-ea"/>
              <a:ea typeface="+mj-ea"/>
            </a:endParaRPr>
          </a:p>
          <a:p>
            <a:pPr marL="0" indent="0">
              <a:buNone/>
            </a:pPr>
            <a:r>
              <a:rPr lang="en-US" altLang="zh-CN" sz="2000" dirty="0">
                <a:solidFill>
                  <a:srgbClr val="000000"/>
                </a:solidFill>
                <a:latin typeface="+mj-ea"/>
                <a:ea typeface="+mj-ea"/>
                <a:sym typeface="+mn-ea"/>
              </a:rPr>
              <a:t>(4)</a:t>
            </a:r>
            <a:r>
              <a:rPr lang="en-US" altLang="zh-CN" sz="2000" dirty="0">
                <a:solidFill>
                  <a:srgbClr val="0000FF"/>
                </a:solidFill>
                <a:latin typeface="+mj-ea"/>
                <a:ea typeface="+mj-ea"/>
                <a:sym typeface="+mn-ea"/>
              </a:rPr>
              <a:t>Stiffness control</a:t>
            </a:r>
            <a:r>
              <a:rPr lang="en-US" altLang="zh-CN" sz="2000" dirty="0">
                <a:solidFill>
                  <a:srgbClr val="000000"/>
                </a:solidFill>
                <a:latin typeface="+mj-ea"/>
                <a:ea typeface="+mj-ea"/>
                <a:sym typeface="+mn-ea"/>
              </a:rPr>
              <a:t> in uneven terrain and intergrated to a point-to-point structure and is there any control strategy can counteract the effect like the birds.</a:t>
            </a:r>
            <a:endParaRPr lang="en-US" altLang="zh-CN" sz="2000" dirty="0">
              <a:solidFill>
                <a:srgbClr val="000000"/>
              </a:solidFill>
              <a:latin typeface="+mj-ea"/>
              <a:ea typeface="+mj-ea"/>
            </a:endParaRPr>
          </a:p>
          <a:p>
            <a:pPr marL="342900" indent="-342900">
              <a:buAutoNum type="arabicParenBoth"/>
            </a:pPr>
            <a:endParaRPr lang="en-US" altLang="zh-CN" sz="2000" dirty="0">
              <a:solidFill>
                <a:srgbClr val="000000"/>
              </a:solidFill>
              <a:latin typeface="+mj-ea"/>
              <a:ea typeface="+mj-ea"/>
            </a:endParaRPr>
          </a:p>
          <a:p>
            <a:pPr marL="0" indent="0">
              <a:buNone/>
            </a:pPr>
            <a:r>
              <a:rPr lang="en-US" altLang="zh-CN" sz="2000" dirty="0">
                <a:solidFill>
                  <a:srgbClr val="000000"/>
                </a:solidFill>
                <a:latin typeface="+mj-ea"/>
                <a:ea typeface="+mj-ea"/>
                <a:sym typeface="+mn-ea"/>
              </a:rPr>
              <a:t>(5)</a:t>
            </a:r>
            <a:r>
              <a:rPr lang="en-US" altLang="zh-CN" sz="2000" dirty="0">
                <a:solidFill>
                  <a:srgbClr val="0000FF"/>
                </a:solidFill>
                <a:latin typeface="+mj-ea"/>
                <a:ea typeface="+mj-ea"/>
                <a:sym typeface="+mn-ea"/>
              </a:rPr>
              <a:t>Passive can be choosen</a:t>
            </a:r>
            <a:r>
              <a:rPr lang="en-US" altLang="zh-CN" sz="2000" dirty="0">
                <a:solidFill>
                  <a:srgbClr val="000000"/>
                </a:solidFill>
                <a:latin typeface="+mj-ea"/>
                <a:ea typeface="+mj-ea"/>
                <a:sym typeface="+mn-ea"/>
              </a:rPr>
              <a:t>, how to choosen and when need to be choosen and how?</a:t>
            </a:r>
            <a:endParaRPr lang="en-US" altLang="zh-CN" sz="2000" dirty="0">
              <a:solidFill>
                <a:srgbClr val="000000"/>
              </a:solidFill>
              <a:latin typeface="+mj-ea"/>
              <a:ea typeface="+mj-ea"/>
            </a:endParaRPr>
          </a:p>
          <a:p>
            <a:pPr marL="0" indent="0">
              <a:buNone/>
            </a:pPr>
            <a:endParaRPr lang="en-US" altLang="zh-CN" sz="2000" dirty="0">
              <a:solidFill>
                <a:srgbClr val="000000"/>
              </a:solidFill>
              <a:latin typeface="+mj-ea"/>
              <a:ea typeface="+mj-ea"/>
            </a:endParaRPr>
          </a:p>
          <a:p>
            <a:pPr marL="342900" indent="-342900">
              <a:buAutoNum type="arabicParenBoth"/>
            </a:pPr>
            <a:endParaRPr lang="zh-CN" altLang="en-US" dirty="0"/>
          </a:p>
        </p:txBody>
      </p:sp>
    </p:spTree>
  </p:cSld>
  <p:clrMapOvr>
    <a:masterClrMapping/>
  </p:clrMapOvr>
  <p:transition advTm="29693"/>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591490" cy="64516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FF0000"/>
                </a:solidFill>
                <a:latin typeface="+mj-ea"/>
                <a:ea typeface="+mj-ea"/>
              </a:rPr>
              <a:t>Question in robot control?</a:t>
            </a:r>
            <a:endParaRPr lang="en-US" altLang="zh-CN" sz="2400" dirty="0">
              <a:solidFill>
                <a:srgbClr val="FF0000"/>
              </a:solidFill>
              <a:latin typeface="+mj-ea"/>
              <a:ea typeface="+mj-ea"/>
            </a:endParaRPr>
          </a:p>
        </p:txBody>
      </p:sp>
      <p:sp>
        <p:nvSpPr>
          <p:cNvPr id="3" name="文本框 2"/>
          <p:cNvSpPr txBox="1"/>
          <p:nvPr/>
        </p:nvSpPr>
        <p:spPr>
          <a:xfrm>
            <a:off x="479333" y="1937881"/>
            <a:ext cx="7712575" cy="4062651"/>
          </a:xfrm>
          <a:prstGeom prst="rect">
            <a:avLst/>
          </a:prstGeom>
          <a:noFill/>
        </p:spPr>
        <p:txBody>
          <a:bodyPr wrap="square" rtlCol="0">
            <a:spAutoFit/>
          </a:bodyPr>
          <a:lstStyle/>
          <a:p>
            <a:r>
              <a:rPr lang="en-US" altLang="zh-CN" sz="2000" dirty="0">
                <a:solidFill>
                  <a:srgbClr val="FF0000"/>
                </a:solidFill>
                <a:latin typeface="+mj-ea"/>
                <a:ea typeface="+mj-ea"/>
              </a:rPr>
              <a:t>Delivered Research Points of Control:</a:t>
            </a:r>
            <a:endParaRPr lang="en-US" altLang="zh-CN" sz="2000" dirty="0">
              <a:solidFill>
                <a:srgbClr val="FF0000"/>
              </a:solidFill>
              <a:latin typeface="+mj-ea"/>
              <a:ea typeface="+mj-ea"/>
            </a:endParaRPr>
          </a:p>
          <a:p>
            <a:pPr marL="342900" indent="-342900">
              <a:buAutoNum type="arabicParenBoth"/>
            </a:pPr>
            <a:r>
              <a:rPr lang="en-US" altLang="zh-CN" sz="2000" dirty="0">
                <a:solidFill>
                  <a:srgbClr val="000000"/>
                </a:solidFill>
                <a:latin typeface="+mj-ea"/>
                <a:ea typeface="+mj-ea"/>
              </a:rPr>
              <a:t>Planning: Reason 3 is a mechanic problem and others directly relative to the control, i.e</a:t>
            </a:r>
            <a:r>
              <a:rPr lang="en-US" altLang="zh-CN" sz="2000" dirty="0">
                <a:solidFill>
                  <a:srgbClr val="0000FF"/>
                </a:solidFill>
                <a:latin typeface="+mj-ea"/>
                <a:ea typeface="+mj-ea"/>
              </a:rPr>
              <a:t>., Reason 1 and Reason 2 means how we implement or achieve an optimal motion planning </a:t>
            </a:r>
            <a:r>
              <a:rPr lang="en-US" altLang="zh-CN" sz="2000" dirty="0">
                <a:solidFill>
                  <a:srgbClr val="000000"/>
                </a:solidFill>
                <a:latin typeface="+mj-ea"/>
                <a:ea typeface="+mj-ea"/>
              </a:rPr>
              <a:t>in hybrid system or </a:t>
            </a:r>
            <a:r>
              <a:rPr lang="en-US" altLang="zh-CN" sz="2000" dirty="0">
                <a:solidFill>
                  <a:srgbClr val="0000FF"/>
                </a:solidFill>
                <a:latin typeface="+mj-ea"/>
                <a:ea typeface="+mj-ea"/>
              </a:rPr>
              <a:t>optimized the trajectory in different modes to get optimal gait cycle</a:t>
            </a:r>
            <a:r>
              <a:rPr lang="en-US" altLang="zh-CN" sz="2000" dirty="0">
                <a:solidFill>
                  <a:srgbClr val="000000"/>
                </a:solidFill>
                <a:latin typeface="+mj-ea"/>
                <a:ea typeface="+mj-ea"/>
              </a:rPr>
              <a:t>.</a:t>
            </a:r>
            <a:endParaRPr lang="en-US" altLang="zh-CN" sz="2000" dirty="0">
              <a:solidFill>
                <a:srgbClr val="000000"/>
              </a:solidFill>
              <a:latin typeface="+mj-ea"/>
              <a:ea typeface="+mj-ea"/>
            </a:endParaRPr>
          </a:p>
          <a:p>
            <a:pPr marL="342900" indent="-342900">
              <a:buAutoNum type="arabicParenBoth"/>
            </a:pPr>
            <a:r>
              <a:rPr lang="en-US" altLang="zh-CN" sz="2000" dirty="0">
                <a:solidFill>
                  <a:srgbClr val="000000"/>
                </a:solidFill>
                <a:latin typeface="+mj-ea"/>
                <a:ea typeface="+mj-ea"/>
              </a:rPr>
              <a:t>Control: according to Reason 4, although mechanics can result the self-stability, but the </a:t>
            </a:r>
            <a:r>
              <a:rPr lang="en-US" altLang="zh-CN" sz="2000" dirty="0">
                <a:solidFill>
                  <a:srgbClr val="0000FF"/>
                </a:solidFill>
                <a:latin typeface="+mj-ea"/>
                <a:ea typeface="+mj-ea"/>
              </a:rPr>
              <a:t>accumulated error / disturbance / effect need to be correct through feedback control.</a:t>
            </a:r>
            <a:r>
              <a:rPr lang="en-US" altLang="zh-CN" sz="2000" dirty="0">
                <a:solidFill>
                  <a:srgbClr val="000000"/>
                </a:solidFill>
                <a:latin typeface="+mj-ea"/>
                <a:ea typeface="+mj-ea"/>
              </a:rPr>
              <a:t>(Robustness and low cost / memory long term methods to the accumulated error and the necessary trigger / guard event).</a:t>
            </a:r>
            <a:endParaRPr lang="en-US" altLang="zh-CN" dirty="0"/>
          </a:p>
          <a:p>
            <a:pPr marL="342900" indent="-342900">
              <a:buAutoNum type="arabicParenBoth"/>
            </a:pPr>
            <a:endParaRPr lang="zh-CN" altLang="en-US" dirty="0"/>
          </a:p>
        </p:txBody>
      </p:sp>
    </p:spTree>
  </p:cSld>
  <p:clrMapOvr>
    <a:masterClrMapping/>
  </p:clrMapOvr>
  <p:transition advTm="29693"/>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7971790" cy="239966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dirty="0">
                <a:solidFill>
                  <a:srgbClr val="000000"/>
                </a:solidFill>
                <a:latin typeface="黑体" panose="02010609060101010101" pitchFamily="2" charset="-122"/>
                <a:ea typeface="黑体" panose="02010609060101010101" pitchFamily="2" charset="-122"/>
              </a:rPr>
              <a:t>研究目标</a:t>
            </a:r>
            <a:endParaRPr lang="zh-CN" altLang="en-US" sz="2000"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根据仿鸵鸟机器人运动特点，研究设计一套能够进行高速机动的，灵活主动调整姿态的，能够适应平坦</a:t>
            </a:r>
            <a:r>
              <a:rPr lang="en-US" altLang="zh-CN" sz="2000" dirty="0">
                <a:solidFill>
                  <a:srgbClr val="000000"/>
                </a:solidFill>
                <a:latin typeface="黑体" panose="02010609060101010101" pitchFamily="2" charset="-122"/>
                <a:ea typeface="黑体" panose="02010609060101010101" pitchFamily="2" charset="-122"/>
              </a:rPr>
              <a:t>/</a:t>
            </a:r>
            <a:r>
              <a:rPr lang="zh-CN" altLang="en-US" sz="2000" dirty="0">
                <a:solidFill>
                  <a:srgbClr val="000000"/>
                </a:solidFill>
                <a:latin typeface="黑体" panose="02010609060101010101" pitchFamily="2" charset="-122"/>
                <a:ea typeface="黑体" panose="02010609060101010101" pitchFamily="2" charset="-122"/>
              </a:rPr>
              <a:t>不平坦地形的，双足机器人控制方案。</a:t>
            </a:r>
            <a:endParaRPr lang="zh-CN" altLang="en-US" sz="2000"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1189355" y="2667000"/>
          <a:ext cx="6701155" cy="4306570"/>
        </p:xfrm>
        <a:graphic>
          <a:graphicData uri="http://schemas.openxmlformats.org/presentationml/2006/ole">
            <mc:AlternateContent xmlns:mc="http://schemas.openxmlformats.org/markup-compatibility/2006">
              <mc:Choice xmlns:v="urn:schemas-microsoft-com:vml" Requires="v">
                <p:oleObj spid="_x0000_s18449" name="" r:id="rId1" imgW="7275830" imgH="4316095" progId="Visio.Drawing.15">
                  <p:embed/>
                </p:oleObj>
              </mc:Choice>
              <mc:Fallback>
                <p:oleObj name="" r:id="rId1" imgW="7275830" imgH="4316095" progId="Visio.Drawing.15">
                  <p:embed/>
                  <p:pic>
                    <p:nvPicPr>
                      <p:cNvPr id="0" name="对象 5">
                        <a:hlinkClick r:id="" action="ppaction://ole?verb=0"/>
                      </p:cNvPr>
                      <p:cNvPicPr/>
                      <p:nvPr/>
                    </p:nvPicPr>
                    <p:blipFill>
                      <a:blip r:embed="rId2"/>
                      <a:stretch>
                        <a:fillRect/>
                      </a:stretch>
                    </p:blipFill>
                    <p:spPr>
                      <a:xfrm>
                        <a:off x="1189355" y="2667000"/>
                        <a:ext cx="6701155" cy="4306570"/>
                      </a:xfrm>
                      <a:prstGeom prst="rect">
                        <a:avLst/>
                      </a:prstGeom>
                    </p:spPr>
                  </p:pic>
                </p:oleObj>
              </mc:Fallback>
            </mc:AlternateContent>
          </a:graphicData>
        </a:graphic>
      </p:graphicFrame>
    </p:spTree>
  </p:cSld>
  <p:clrMapOvr>
    <a:masterClrMapping/>
  </p:clrMapOvr>
  <p:transition advTm="29693"/>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pic>
        <p:nvPicPr>
          <p:cNvPr id="6" name="图片 5"/>
          <p:cNvPicPr>
            <a:picLocks noChangeAspect="1"/>
          </p:cNvPicPr>
          <p:nvPr/>
        </p:nvPicPr>
        <p:blipFill>
          <a:blip r:embed="rId1"/>
          <a:stretch>
            <a:fillRect/>
          </a:stretch>
        </p:blipFill>
        <p:spPr>
          <a:xfrm>
            <a:off x="5364088" y="2924944"/>
            <a:ext cx="3540086" cy="4221088"/>
          </a:xfrm>
          <a:prstGeom prst="rect">
            <a:avLst/>
          </a:prstGeom>
        </p:spPr>
      </p:pic>
      <p:sp>
        <p:nvSpPr>
          <p:cNvPr id="2" name="矩形 1"/>
          <p:cNvSpPr/>
          <p:nvPr/>
        </p:nvSpPr>
        <p:spPr>
          <a:xfrm>
            <a:off x="300990" y="1133475"/>
            <a:ext cx="8951530" cy="1113766"/>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b="0" i="0" dirty="0" err="1">
                <a:solidFill>
                  <a:srgbClr val="333333"/>
                </a:solidFill>
                <a:effectLst/>
                <a:latin typeface="Arial" panose="020B0604020202020204" pitchFamily="34" charset="0"/>
              </a:rPr>
              <a:t>Abbr</a:t>
            </a:r>
            <a:r>
              <a:rPr lang="zh-CN" altLang="en-US" sz="2400" dirty="0">
                <a:solidFill>
                  <a:srgbClr val="000000"/>
                </a:solidFill>
                <a:latin typeface="+mj-ea"/>
                <a:ea typeface="+mj-ea"/>
              </a:rPr>
              <a:t>：</a:t>
            </a:r>
            <a:r>
              <a:rPr lang="en-US" altLang="zh-CN" sz="2400" dirty="0" err="1">
                <a:solidFill>
                  <a:srgbClr val="000000"/>
                </a:solidFill>
                <a:latin typeface="+mj-ea"/>
                <a:ea typeface="+mj-ea"/>
              </a:rPr>
              <a:t>muscles,bones,joints</a:t>
            </a:r>
            <a:r>
              <a:rPr lang="en-US" altLang="zh-CN" sz="2400" dirty="0">
                <a:solidFill>
                  <a:srgbClr val="000000"/>
                </a:solidFill>
                <a:latin typeface="+mj-ea"/>
                <a:ea typeface="+mj-ea"/>
              </a:rPr>
              <a:t> to </a:t>
            </a:r>
            <a:r>
              <a:rPr lang="en-US" altLang="zh-CN" sz="2400" dirty="0" err="1">
                <a:solidFill>
                  <a:srgbClr val="000000"/>
                </a:solidFill>
                <a:latin typeface="+mj-ea"/>
                <a:ea typeface="+mj-ea"/>
              </a:rPr>
              <a:t>springs,links,joints</a:t>
            </a:r>
            <a:endParaRPr lang="en-US" altLang="zh-CN" sz="2400" dirty="0">
              <a:solidFill>
                <a:srgbClr val="000000"/>
              </a:solidFill>
              <a:latin typeface="+mj-ea"/>
              <a:ea typeface="+mj-ea"/>
            </a:endParaRPr>
          </a:p>
          <a:p>
            <a:pPr lvl="0">
              <a:lnSpc>
                <a:spcPct val="150000"/>
              </a:lnSpc>
              <a:buClr>
                <a:srgbClr val="C00000"/>
              </a:buClr>
              <a:defRPr/>
            </a:pPr>
            <a:r>
              <a:rPr lang="en-US" altLang="zh-CN" sz="2400" dirty="0">
                <a:solidFill>
                  <a:srgbClr val="000000"/>
                </a:solidFill>
                <a:latin typeface="+mj-ea"/>
                <a:ea typeface="+mj-ea"/>
              </a:rPr>
              <a:t>How to</a:t>
            </a:r>
            <a:r>
              <a:rPr lang="zh-CN" altLang="en-US" sz="2400" dirty="0">
                <a:solidFill>
                  <a:srgbClr val="000000"/>
                </a:solidFill>
                <a:latin typeface="+mj-ea"/>
                <a:ea typeface="+mj-ea"/>
              </a:rPr>
              <a:t> </a:t>
            </a:r>
            <a:r>
              <a:rPr lang="en-US" altLang="zh-CN" sz="2400" dirty="0">
                <a:solidFill>
                  <a:srgbClr val="000000"/>
                </a:solidFill>
                <a:latin typeface="+mj-ea"/>
                <a:ea typeface="+mj-ea"/>
              </a:rPr>
              <a:t>get</a:t>
            </a:r>
            <a:r>
              <a:rPr lang="zh-CN" altLang="en-US" sz="2400" dirty="0">
                <a:solidFill>
                  <a:srgbClr val="000000"/>
                </a:solidFill>
                <a:latin typeface="+mj-ea"/>
                <a:ea typeface="+mj-ea"/>
              </a:rPr>
              <a:t> </a:t>
            </a:r>
            <a:r>
              <a:rPr lang="en-US" altLang="zh-CN" sz="2400" dirty="0">
                <a:solidFill>
                  <a:srgbClr val="000000"/>
                </a:solidFill>
                <a:latin typeface="+mj-ea"/>
                <a:ea typeface="+mj-ea"/>
              </a:rPr>
              <a:t>a</a:t>
            </a:r>
            <a:r>
              <a:rPr lang="zh-CN" altLang="en-US" sz="2400" dirty="0">
                <a:solidFill>
                  <a:srgbClr val="000000"/>
                </a:solidFill>
                <a:latin typeface="+mj-ea"/>
                <a:ea typeface="+mj-ea"/>
              </a:rPr>
              <a:t> </a:t>
            </a:r>
            <a:r>
              <a:rPr lang="en-US" altLang="zh-CN" sz="2400" dirty="0">
                <a:solidFill>
                  <a:srgbClr val="000000"/>
                </a:solidFill>
                <a:latin typeface="+mj-ea"/>
                <a:ea typeface="+mj-ea"/>
              </a:rPr>
              <a:t>simplified model and what is benefited?</a:t>
            </a:r>
            <a:endParaRPr lang="en-US" altLang="zh-CN" sz="2400" dirty="0">
              <a:solidFill>
                <a:srgbClr val="000000"/>
              </a:solidFill>
              <a:latin typeface="+mj-ea"/>
              <a:ea typeface="+mj-ea"/>
            </a:endParaRPr>
          </a:p>
        </p:txBody>
      </p:sp>
      <p:sp>
        <p:nvSpPr>
          <p:cNvPr id="5" name="文本框 4"/>
          <p:cNvSpPr txBox="1"/>
          <p:nvPr/>
        </p:nvSpPr>
        <p:spPr>
          <a:xfrm>
            <a:off x="497840" y="2566035"/>
            <a:ext cx="4129405" cy="3138170"/>
          </a:xfrm>
          <a:prstGeom prst="rect">
            <a:avLst/>
          </a:prstGeom>
          <a:noFill/>
        </p:spPr>
        <p:txBody>
          <a:bodyPr wrap="square" rtlCol="0">
            <a:spAutoFit/>
          </a:bodyPr>
          <a:lstStyle/>
          <a:p>
            <a:r>
              <a:rPr lang="en-US" altLang="zh-CN" sz="1800" dirty="0">
                <a:solidFill>
                  <a:srgbClr val="000000"/>
                </a:solidFill>
                <a:latin typeface="+mj-ea"/>
                <a:ea typeface="+mj-ea"/>
              </a:rPr>
              <a:t>It can get self-stability but it also need a local hip joint feedback and state-based control feedback for special maneuvers.</a:t>
            </a:r>
            <a:endParaRPr lang="en-US" altLang="zh-CN" sz="1800" dirty="0">
              <a:solidFill>
                <a:srgbClr val="000000"/>
              </a:solidFill>
              <a:latin typeface="+mj-ea"/>
              <a:ea typeface="+mj-ea"/>
            </a:endParaRPr>
          </a:p>
          <a:p>
            <a:r>
              <a:rPr lang="en-US" altLang="zh-CN" dirty="0">
                <a:solidFill>
                  <a:srgbClr val="000000"/>
                </a:solidFill>
                <a:latin typeface="+mj-ea"/>
                <a:ea typeface="+mj-ea"/>
              </a:rPr>
              <a:t>Special maneuvers include:</a:t>
            </a:r>
            <a:endParaRPr lang="en-US" altLang="zh-CN" dirty="0">
              <a:solidFill>
                <a:srgbClr val="000000"/>
              </a:solidFill>
              <a:latin typeface="+mj-ea"/>
              <a:ea typeface="+mj-ea"/>
            </a:endParaRPr>
          </a:p>
          <a:p>
            <a:r>
              <a:rPr lang="en-US" altLang="zh-CN" sz="1800" dirty="0">
                <a:solidFill>
                  <a:srgbClr val="000000"/>
                </a:solidFill>
                <a:effectLst/>
                <a:latin typeface="+mj-ea"/>
                <a:ea typeface="+mj-ea"/>
              </a:rPr>
              <a:t>(1)recovering from large disturbances;</a:t>
            </a:r>
            <a:endParaRPr lang="en-US" altLang="zh-CN" sz="1800" dirty="0">
              <a:solidFill>
                <a:srgbClr val="000000"/>
              </a:solidFill>
              <a:effectLst/>
              <a:latin typeface="+mj-ea"/>
              <a:ea typeface="+mj-ea"/>
            </a:endParaRPr>
          </a:p>
          <a:p>
            <a:r>
              <a:rPr lang="en-US" altLang="zh-CN" dirty="0">
                <a:solidFill>
                  <a:srgbClr val="000000"/>
                </a:solidFill>
                <a:latin typeface="+mj-ea"/>
                <a:ea typeface="+mj-ea"/>
              </a:rPr>
              <a:t>(2)s</a:t>
            </a:r>
            <a:r>
              <a:rPr lang="en-US" altLang="zh-CN" sz="1800" dirty="0">
                <a:solidFill>
                  <a:srgbClr val="000000"/>
                </a:solidFill>
                <a:effectLst/>
                <a:latin typeface="+mj-ea"/>
                <a:ea typeface="+mj-ea"/>
              </a:rPr>
              <a:t>tepping in a </a:t>
            </a:r>
            <a:r>
              <a:rPr lang="en-US" altLang="zh-CN" sz="1800" dirty="0" err="1">
                <a:solidFill>
                  <a:srgbClr val="000000"/>
                </a:solidFill>
                <a:effectLst/>
                <a:latin typeface="+mj-ea"/>
                <a:ea typeface="+mj-ea"/>
              </a:rPr>
              <a:t>specifific</a:t>
            </a:r>
            <a:r>
              <a:rPr lang="en-US" altLang="zh-CN" sz="1800" dirty="0">
                <a:solidFill>
                  <a:srgbClr val="000000"/>
                </a:solidFill>
                <a:effectLst/>
                <a:latin typeface="+mj-ea"/>
                <a:ea typeface="+mj-ea"/>
              </a:rPr>
              <a:t> </a:t>
            </a:r>
            <a:r>
              <a:rPr lang="en-US" altLang="zh-CN" dirty="0">
                <a:latin typeface="+mj-ea"/>
                <a:ea typeface="+mj-ea"/>
              </a:rPr>
              <a:t> </a:t>
            </a:r>
            <a:r>
              <a:rPr lang="en-US" altLang="zh-CN" sz="1800" dirty="0">
                <a:solidFill>
                  <a:srgbClr val="000000"/>
                </a:solidFill>
                <a:effectLst/>
                <a:latin typeface="+mj-ea"/>
                <a:ea typeface="+mj-ea"/>
              </a:rPr>
              <a:t>location if required.</a:t>
            </a:r>
            <a:endParaRPr lang="en-US" altLang="zh-CN" sz="1800" dirty="0">
              <a:solidFill>
                <a:srgbClr val="000000"/>
              </a:solidFill>
              <a:effectLst/>
              <a:latin typeface="+mj-ea"/>
              <a:ea typeface="+mj-ea"/>
            </a:endParaRPr>
          </a:p>
          <a:p>
            <a:r>
              <a:rPr lang="en-US" altLang="zh-CN" dirty="0">
                <a:solidFill>
                  <a:srgbClr val="000000"/>
                </a:solidFill>
                <a:latin typeface="+mj-ea"/>
                <a:ea typeface="+mj-ea"/>
              </a:rPr>
              <a:t>It will lead to a multi </a:t>
            </a:r>
            <a:r>
              <a:rPr lang="en-US" altLang="zh-CN" sz="1800" dirty="0">
                <a:solidFill>
                  <a:srgbClr val="000000"/>
                </a:solidFill>
                <a:effectLst/>
                <a:latin typeface="+mj-ea"/>
                <a:ea typeface="+mj-ea"/>
              </a:rPr>
              <a:t>stages controller.</a:t>
            </a:r>
            <a:endParaRPr lang="zh-CN" altLang="en-US" dirty="0">
              <a:latin typeface="+mj-ea"/>
              <a:ea typeface="+mj-ea"/>
            </a:endParaRPr>
          </a:p>
        </p:txBody>
      </p:sp>
    </p:spTree>
  </p:cSld>
  <p:clrMapOvr>
    <a:masterClrMapping/>
  </p:clrMapOvr>
  <p:transition advTm="29693"/>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8252460" cy="286131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dirty="0">
                <a:solidFill>
                  <a:srgbClr val="000000"/>
                </a:solidFill>
                <a:latin typeface="黑体" panose="02010609060101010101" pitchFamily="2" charset="-122"/>
                <a:ea typeface="黑体" panose="02010609060101010101" pitchFamily="2" charset="-122"/>
              </a:rPr>
              <a:t>拟定的研究路线</a:t>
            </a:r>
            <a:endParaRPr lang="zh-CN" altLang="en-US" sz="2000"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    考虑到机器人控制的理论结构特点，拟采用由下到上的研究方式，从轨迹追踪入手，利用已有的运动规划器、轨迹优化，和反馈控制器，先研究设计轨迹追踪控制器，在此基础上，逐步向上拓展，迭代的更新设计，最终实现满足鸵鸟运动要求的高稳定性、高鲁棒性、高灵活性的控制方案。</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71755" y="4263390"/>
          <a:ext cx="8910320" cy="1363980"/>
        </p:xfrm>
        <a:graphic>
          <a:graphicData uri="http://schemas.openxmlformats.org/presentationml/2006/ole">
            <mc:AlternateContent xmlns:mc="http://schemas.openxmlformats.org/markup-compatibility/2006">
              <mc:Choice xmlns:v="urn:schemas-microsoft-com:vml" Requires="v">
                <p:oleObj spid="_x0000_s8324" name="" r:id="rId1" imgW="10727055" imgH="1416050" progId="Visio.Drawing.15">
                  <p:embed/>
                </p:oleObj>
              </mc:Choice>
              <mc:Fallback>
                <p:oleObj name="" r:id="rId1" imgW="10727055" imgH="1416050" progId="Visio.Drawing.15">
                  <p:embed/>
                  <p:pic>
                    <p:nvPicPr>
                      <p:cNvPr id="0" name="图片 2048"/>
                      <p:cNvPicPr/>
                      <p:nvPr/>
                    </p:nvPicPr>
                    <p:blipFill>
                      <a:blip r:embed="rId2"/>
                      <a:stretch>
                        <a:fillRect/>
                      </a:stretch>
                    </p:blipFill>
                    <p:spPr>
                      <a:xfrm>
                        <a:off x="71755" y="4263390"/>
                        <a:ext cx="8910320" cy="1363980"/>
                      </a:xfrm>
                      <a:prstGeom prst="rect">
                        <a:avLst/>
                      </a:prstGeom>
                    </p:spPr>
                  </p:pic>
                </p:oleObj>
              </mc:Fallback>
            </mc:AlternateContent>
          </a:graphicData>
        </a:graphic>
      </p:graphicFrame>
    </p:spTree>
  </p:cSld>
  <p:clrMapOvr>
    <a:masterClrMapping/>
  </p:clrMapOvr>
  <p:transition advTm="29693"/>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93802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1</a:t>
            </a:r>
            <a:r>
              <a:rPr lang="zh-CN" altLang="en-US" sz="2000" b="1" dirty="0">
                <a:solidFill>
                  <a:srgbClr val="000000"/>
                </a:solidFill>
                <a:latin typeface="黑体" panose="02010609060101010101" pitchFamily="2" charset="-122"/>
                <a:ea typeface="黑体" panose="02010609060101010101" pitchFamily="2" charset="-122"/>
              </a:rPr>
              <a:t>：运动规划</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sym typeface="+mn-ea"/>
              </a:rPr>
              <a:t>根据仿鸵鸟机器人的动力学模型（</a:t>
            </a:r>
            <a:r>
              <a:rPr lang="en-US" altLang="zh-CN" sz="2000" dirty="0">
                <a:solidFill>
                  <a:srgbClr val="000000"/>
                </a:solidFill>
                <a:latin typeface="黑体" panose="02010609060101010101" pitchFamily="2" charset="-122"/>
                <a:ea typeface="黑体" panose="02010609060101010101" pitchFamily="2" charset="-122"/>
                <a:sym typeface="+mn-ea"/>
              </a:rPr>
              <a:t>SLIP</a:t>
            </a:r>
            <a:r>
              <a:rPr lang="zh-CN" altLang="en-US" sz="2000" dirty="0">
                <a:solidFill>
                  <a:srgbClr val="000000"/>
                </a:solidFill>
                <a:latin typeface="黑体" panose="02010609060101010101" pitchFamily="2" charset="-122"/>
                <a:ea typeface="黑体" panose="02010609060101010101" pitchFamily="2" charset="-122"/>
                <a:sym typeface="+mn-ea"/>
              </a:rPr>
              <a:t>等），</a:t>
            </a:r>
            <a:r>
              <a:rPr lang="zh-CN" altLang="en-US" sz="2000" dirty="0">
                <a:solidFill>
                  <a:srgbClr val="000000"/>
                </a:solidFill>
                <a:latin typeface="黑体" panose="02010609060101010101" pitchFamily="2" charset="-122"/>
                <a:ea typeface="黑体" panose="02010609060101010101" pitchFamily="2" charset="-122"/>
              </a:rPr>
              <a:t>研究设计控制各个关节</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的</a:t>
            </a:r>
            <a:r>
              <a:rPr lang="zh-CN" altLang="en-US" sz="2000" dirty="0">
                <a:solidFill>
                  <a:srgbClr val="000000"/>
                </a:solidFill>
                <a:latin typeface="黑体" panose="02010609060101010101" pitchFamily="2" charset="-122"/>
                <a:ea typeface="黑体" panose="02010609060101010101" pitchFamily="2" charset="-122"/>
                <a:sym typeface="+mn-ea"/>
              </a:rPr>
              <a:t>运动规划器，求取机器人初始轨迹，</a:t>
            </a:r>
            <a:r>
              <a:rPr lang="zh-CN" altLang="en-US" sz="2000" dirty="0">
                <a:solidFill>
                  <a:srgbClr val="000000"/>
                </a:solidFill>
                <a:latin typeface="黑体" panose="02010609060101010101" pitchFamily="2" charset="-122"/>
                <a:ea typeface="黑体" panose="02010609060101010101" pitchFamily="2" charset="-122"/>
              </a:rPr>
              <a:t>其关键在于如何在线的保证机器人</a:t>
            </a:r>
            <a:r>
              <a:rPr lang="zh-CN" altLang="en-US" sz="2000" dirty="0">
                <a:solidFill>
                  <a:srgbClr val="000000"/>
                </a:solidFill>
                <a:latin typeface="黑体" panose="02010609060101010101" pitchFamily="2" charset="-122"/>
                <a:ea typeface="黑体" panose="02010609060101010101" pitchFamily="2" charset="-122"/>
                <a:sym typeface="+mn-ea"/>
              </a:rPr>
              <a:t>高速运动时的灵活性、动态稳定、鲁棒性要求</a:t>
            </a:r>
            <a:r>
              <a:rPr lang="zh-CN" altLang="en-US" sz="2000" dirty="0">
                <a:solidFill>
                  <a:srgbClr val="000000"/>
                </a:solidFill>
                <a:latin typeface="黑体" panose="02010609060101010101" pitchFamily="2" charset="-122"/>
                <a:ea typeface="黑体" panose="02010609060101010101" pitchFamily="2" charset="-122"/>
              </a:rPr>
              <a:t>。</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75920" y="3079385"/>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946785" y="3324860"/>
          <a:ext cx="6503670" cy="3439160"/>
        </p:xfrm>
        <a:graphic>
          <a:graphicData uri="http://schemas.openxmlformats.org/presentationml/2006/ole">
            <mc:AlternateContent xmlns:mc="http://schemas.openxmlformats.org/markup-compatibility/2006">
              <mc:Choice xmlns:v="urn:schemas-microsoft-com:vml" Requires="v">
                <p:oleObj spid="_x0000_s9348"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946785" y="3324860"/>
                        <a:ext cx="6503670" cy="3439160"/>
                      </a:xfrm>
                      <a:prstGeom prst="rect">
                        <a:avLst/>
                      </a:prstGeom>
                    </p:spPr>
                  </p:pic>
                </p:oleObj>
              </mc:Fallback>
            </mc:AlternateContent>
          </a:graphicData>
        </a:graphic>
      </p:graphicFrame>
    </p:spTree>
  </p:cSld>
  <p:clrMapOvr>
    <a:masterClrMapping/>
  </p:clrMapOvr>
  <p:transition advTm="29693"/>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2</a:t>
            </a:r>
            <a:r>
              <a:rPr lang="zh-CN" altLang="en-US" sz="2000" b="1" dirty="0">
                <a:solidFill>
                  <a:srgbClr val="000000"/>
                </a:solidFill>
                <a:latin typeface="黑体" panose="02010609060101010101" pitchFamily="2" charset="-122"/>
                <a:ea typeface="黑体" panose="02010609060101010101" pitchFamily="2" charset="-122"/>
              </a:rPr>
              <a:t>：轨迹优化</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根据运动规划生成的初始轨迹，研究设计一种轨迹优化器，通过优化</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的手段进一步优化初始轨迹，求取满足运动特点与轨迹精度的最优轨迹。</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414020" y="2617740"/>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946785" y="3061970"/>
          <a:ext cx="7000240" cy="3702050"/>
        </p:xfrm>
        <a:graphic>
          <a:graphicData uri="http://schemas.openxmlformats.org/presentationml/2006/ole">
            <mc:AlternateContent xmlns:mc="http://schemas.openxmlformats.org/markup-compatibility/2006">
              <mc:Choice xmlns:v="urn:schemas-microsoft-com:vml" Requires="v">
                <p:oleObj spid="_x0000_s10372"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946785" y="3061970"/>
                        <a:ext cx="7000240" cy="3702050"/>
                      </a:xfrm>
                      <a:prstGeom prst="rect">
                        <a:avLst/>
                      </a:prstGeom>
                    </p:spPr>
                  </p:pic>
                </p:oleObj>
              </mc:Fallback>
            </mc:AlternateContent>
          </a:graphicData>
        </a:graphic>
      </p:graphicFrame>
    </p:spTree>
  </p:cSld>
  <p:clrMapOvr>
    <a:masterClrMapping/>
  </p:clrMapOvr>
  <p:transition advTm="29693"/>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3</a:t>
            </a:r>
            <a:r>
              <a:rPr lang="zh-CN" altLang="en-US" sz="2000" b="1" dirty="0">
                <a:solidFill>
                  <a:srgbClr val="000000"/>
                </a:solidFill>
                <a:latin typeface="黑体" panose="02010609060101010101" pitchFamily="2" charset="-122"/>
                <a:ea typeface="黑体" panose="02010609060101010101" pitchFamily="2" charset="-122"/>
              </a:rPr>
              <a:t>：轨迹追踪</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根据鸵鸟运动方式的特点，研究设计一种具有高鲁棒性的轨迹追踪</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控制器。</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98780" y="2686320"/>
            <a:ext cx="8513700" cy="55308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852170" y="2958465"/>
          <a:ext cx="7000240" cy="3702050"/>
        </p:xfrm>
        <a:graphic>
          <a:graphicData uri="http://schemas.openxmlformats.org/presentationml/2006/ole">
            <mc:AlternateContent xmlns:mc="http://schemas.openxmlformats.org/markup-compatibility/2006">
              <mc:Choice xmlns:v="urn:schemas-microsoft-com:vml" Requires="v">
                <p:oleObj spid="_x0000_s11396"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852170" y="2958465"/>
                        <a:ext cx="7000240" cy="3702050"/>
                      </a:xfrm>
                      <a:prstGeom prst="rect">
                        <a:avLst/>
                      </a:prstGeom>
                    </p:spPr>
                  </p:pic>
                </p:oleObj>
              </mc:Fallback>
            </mc:AlternateContent>
          </a:graphicData>
        </a:graphic>
      </p:graphicFrame>
    </p:spTree>
  </p:cSld>
  <p:clrMapOvr>
    <a:masterClrMapping/>
  </p:clrMapOvr>
  <p:transition advTm="29693"/>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4</a:t>
            </a:r>
            <a:r>
              <a:rPr lang="zh-CN" altLang="en-US" sz="2000" b="1" dirty="0">
                <a:solidFill>
                  <a:srgbClr val="000000"/>
                </a:solidFill>
                <a:latin typeface="黑体" panose="02010609060101010101" pitchFamily="2" charset="-122"/>
                <a:ea typeface="黑体" panose="02010609060101010101" pitchFamily="2" charset="-122"/>
              </a:rPr>
              <a:t>：反馈控制</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由于高速运动一定会存在较大的扰动和偏差，尤其是受到地形的干</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扰时，研究设计一种能够主动弥补偏差的反馈机制。</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98780" y="2686320"/>
            <a:ext cx="8513700" cy="378460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目前已有的反馈控制主要是针对模块内的偏差，尤其是在基于优化的反馈控制器中，如 </a:t>
            </a:r>
            <a:r>
              <a:rPr lang="en-US" altLang="zh-CN" sz="2000" dirty="0">
                <a:solidFill>
                  <a:srgbClr val="000000"/>
                </a:solidFill>
                <a:latin typeface="黑体" panose="02010609060101010101" pitchFamily="2" charset="-122"/>
                <a:ea typeface="黑体" panose="02010609060101010101" pitchFamily="2" charset="-122"/>
              </a:rPr>
              <a:t>QP</a:t>
            </a:r>
            <a:r>
              <a:rPr lang="zh-CN" altLang="en-US" sz="2000" dirty="0">
                <a:solidFill>
                  <a:srgbClr val="000000"/>
                </a:solidFill>
                <a:latin typeface="黑体" panose="02010609060101010101" pitchFamily="2" charset="-122"/>
                <a:ea typeface="黑体" panose="02010609060101010101" pitchFamily="2" charset="-122"/>
              </a:rPr>
              <a:t>。</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通过实验验证已有的反馈控制器性能，研究控制器层的反馈控制在高速机动时的执行效率；</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研究在偏差过大时，通过修正轨迹优化的优化轨迹，增强系统稳定性；</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研究运动规划与轨迹优化参与整体</a:t>
            </a:r>
            <a:r>
              <a:rPr lang="zh-CN" altLang="en-US" sz="2000">
                <a:solidFill>
                  <a:srgbClr val="000000"/>
                </a:solidFill>
                <a:latin typeface="黑体" panose="02010609060101010101" pitchFamily="2" charset="-122"/>
                <a:ea typeface="黑体" panose="02010609060101010101" pitchFamily="2" charset="-122"/>
              </a:rPr>
              <a:t>反馈控制的效能</a:t>
            </a:r>
            <a:r>
              <a:rPr lang="zh-CN" altLang="en-US" sz="2000" dirty="0">
                <a:solidFill>
                  <a:srgbClr val="000000"/>
                </a:solidFill>
                <a:latin typeface="黑体" panose="02010609060101010101" pitchFamily="2" charset="-122"/>
                <a:ea typeface="黑体" panose="02010609060101010101" pitchFamily="2" charset="-122"/>
              </a:rPr>
              <a:t>，自底向上的层级反馈控制机制，以实现仿鸵鸟</a:t>
            </a:r>
            <a:r>
              <a:rPr lang="zh-CN" altLang="en-US" sz="2000">
                <a:solidFill>
                  <a:srgbClr val="000000"/>
                </a:solidFill>
                <a:latin typeface="黑体" panose="02010609060101010101" pitchFamily="2" charset="-122"/>
                <a:ea typeface="黑体" panose="02010609060101010101" pitchFamily="2" charset="-122"/>
              </a:rPr>
              <a:t>机器人的有限时间稳定性和高度鲁棒性。</a:t>
            </a:r>
            <a:endParaRPr lang="zh-CN" altLang="en-US"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rPr>
              <a:t>目录</a:t>
            </a:r>
            <a:endParaRPr lang="zh-CN" altLang="en-US" sz="4000" dirty="0">
              <a:solidFill>
                <a:srgbClr val="002060"/>
              </a:solidFill>
              <a:effectLst>
                <a:outerShdw blurRad="38100" dist="38100" dir="2700000" algn="tl">
                  <a:srgbClr val="000000">
                    <a:alpha val="43137"/>
                  </a:srgbClr>
                </a:outerShdw>
              </a:effectLst>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rPr>
            </a:fld>
            <a:endParaRPr lang="en-US" altLang="zh-CN">
              <a:solidFill>
                <a:srgbClr val="000066"/>
              </a:solidFill>
            </a:endParaRPr>
          </a:p>
        </p:txBody>
      </p:sp>
      <p:sp>
        <p:nvSpPr>
          <p:cNvPr id="40" name="Text Box 12"/>
          <p:cNvSpPr txBox="1">
            <a:spLocks noChangeArrowheads="1"/>
          </p:cNvSpPr>
          <p:nvPr/>
        </p:nvSpPr>
        <p:spPr bwMode="auto">
          <a:xfrm>
            <a:off x="1844992" y="1573530"/>
            <a:ext cx="5155899" cy="646331"/>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endParaRPr lang="zh-CN" altLang="en-US" sz="3600" b="1" dirty="0">
              <a:solidFill>
                <a:srgbClr val="000000"/>
              </a:solidFill>
              <a:latin typeface="+mj-ea"/>
              <a:ea typeface="+mj-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科研实际工作情况</a:t>
            </a:r>
            <a:endParaRPr lang="zh-CN" altLang="en-US" sz="3600" b="1" dirty="0">
              <a:solidFill>
                <a:srgbClr val="FF0000"/>
              </a:solidFill>
              <a:latin typeface="+mj-ea"/>
              <a:ea typeface="+mj-ea"/>
            </a:endParaRP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论文调研及工作思路</a:t>
            </a:r>
            <a:endParaRPr lang="zh-CN" altLang="en-US" sz="3600" b="1" dirty="0">
              <a:solidFill>
                <a:srgbClr val="000000"/>
              </a:solidFill>
              <a:latin typeface="+mj-ea"/>
              <a:ea typeface="+mj-ea"/>
            </a:endParaRP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1</a:t>
            </a:r>
            <a:endParaRPr lang="en-US" altLang="zh-CN" sz="2400" b="1">
              <a:solidFill>
                <a:schemeClr val="bg1"/>
              </a:solidFill>
            </a:endParaRP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2</a:t>
            </a:r>
            <a:endParaRPr lang="en-US" altLang="zh-CN" sz="2400" b="1">
              <a:solidFill>
                <a:schemeClr val="bg1"/>
              </a:solidFill>
            </a:endParaRP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3</a:t>
            </a:r>
            <a:endParaRPr lang="en-US" altLang="zh-CN" sz="2400" b="1">
              <a:solidFill>
                <a:schemeClr val="bg1"/>
              </a:solidFill>
            </a:endParaRP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4</a:t>
            </a:r>
            <a:endParaRPr lang="en-US" altLang="zh-CN" sz="2400" b="1">
              <a:solidFill>
                <a:schemeClr val="bg1"/>
              </a:solidFill>
            </a:endParaRPr>
          </a:p>
        </p:txBody>
      </p:sp>
    </p:spTree>
    <p:custDataLst>
      <p:tags r:id="rId1"/>
    </p:custDataLst>
  </p:cSld>
  <p:clrMapOvr>
    <a:masterClrMapping/>
  </p:clrMapOvr>
  <p:transition advTm="4522"/>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endParaRPr lang="zh-CN" altLang="en-US" sz="4000" dirty="0">
              <a:solidFill>
                <a:srgbClr val="002060"/>
              </a:solidFill>
              <a:effectLst>
                <a:outerShdw blurRad="38100" dist="38100" dir="2700000" algn="tl">
                  <a:srgbClr val="000000">
                    <a:alpha val="43137"/>
                  </a:srgbClr>
                </a:outerShdw>
              </a:effectLst>
              <a:latin typeface="+mj-ea"/>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endParaRPr lang="zh-CN" altLang="en-US" sz="3600" b="1" dirty="0">
              <a:solidFill>
                <a:srgbClr val="000000"/>
              </a:solidFill>
              <a:latin typeface="+mj-ea"/>
              <a:ea typeface="+mj-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bg2">
                    <a:lumMod val="10000"/>
                  </a:schemeClr>
                </a:solidFill>
                <a:latin typeface="+mj-ea"/>
                <a:ea typeface="+mj-ea"/>
              </a:rPr>
              <a:t>科研实际工作情况</a:t>
            </a:r>
            <a:endParaRPr lang="zh-CN" altLang="en-US" sz="3600" b="1" dirty="0">
              <a:solidFill>
                <a:schemeClr val="bg2">
                  <a:lumMod val="10000"/>
                </a:schemeClr>
              </a:solidFill>
              <a:latin typeface="+mj-ea"/>
              <a:ea typeface="+mj-ea"/>
            </a:endParaRP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论文调研及工作思路</a:t>
            </a:r>
            <a:endParaRPr lang="zh-CN" altLang="en-US" sz="3600" b="1" dirty="0">
              <a:solidFill>
                <a:srgbClr val="FF0000"/>
              </a:solidFill>
              <a:latin typeface="+mj-ea"/>
              <a:ea typeface="+mj-ea"/>
            </a:endParaRP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endParaRPr lang="en-US" altLang="zh-CN" sz="2400" b="1">
              <a:solidFill>
                <a:schemeClr val="bg1"/>
              </a:solidFill>
              <a:latin typeface="+mj-ea"/>
              <a:ea typeface="+mj-ea"/>
            </a:endParaRP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endParaRPr lang="en-US" altLang="zh-CN" sz="2400" b="1">
              <a:solidFill>
                <a:schemeClr val="bg1"/>
              </a:solidFill>
              <a:latin typeface="+mj-ea"/>
              <a:ea typeface="+mj-ea"/>
            </a:endParaRP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endParaRPr lang="en-US" altLang="zh-CN" sz="2400" b="1">
              <a:solidFill>
                <a:schemeClr val="bg1"/>
              </a:solidFill>
              <a:latin typeface="+mj-ea"/>
              <a:ea typeface="+mj-ea"/>
            </a:endParaRP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Tree>
    <p:custDataLst>
      <p:tags r:id="rId1"/>
    </p:custDataLst>
  </p:cSld>
  <p:clrMapOvr>
    <a:masterClrMapping/>
  </p:clrMapOvr>
  <p:transition advTm="4522"/>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7980680" cy="2143857"/>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根据工作思路与研究路线，目前已完成的工作有：</a:t>
            </a:r>
            <a:endParaRPr lang="zh-CN" sz="2400" dirty="0">
              <a:solidFill>
                <a:srgbClr val="000000"/>
              </a:solidFill>
              <a:latin typeface="+mj-ea"/>
              <a:ea typeface="+mj-ea"/>
              <a:cs typeface="+mj-ea"/>
            </a:endParaRPr>
          </a:p>
          <a:p>
            <a:pPr marL="457200" lvl="2">
              <a:lnSpc>
                <a:spcPct val="150000"/>
              </a:lnSpc>
              <a:buClr>
                <a:srgbClr val="C00000"/>
              </a:buClr>
              <a:defRPr/>
            </a:pPr>
            <a:r>
              <a:rPr lang="en-US" altLang="zh-CN" sz="2400" b="1" dirty="0">
                <a:solidFill>
                  <a:srgbClr val="000000"/>
                </a:solidFill>
                <a:latin typeface="+mj-ea"/>
                <a:ea typeface="+mj-ea"/>
                <a:cs typeface="+mj-ea"/>
              </a:rPr>
              <a:t>1. </a:t>
            </a:r>
            <a:r>
              <a:rPr lang="zh-CN" altLang="en-US" sz="2000" dirty="0">
                <a:solidFill>
                  <a:srgbClr val="000000"/>
                </a:solidFill>
                <a:latin typeface="+mj-ea"/>
                <a:ea typeface="+mj-ea"/>
                <a:cs typeface="+mj-ea"/>
              </a:rPr>
              <a:t>仿生鸵鸟运动方式特点的调研，机器人模型设计的调研；</a:t>
            </a:r>
            <a:endParaRPr lang="zh-CN" altLang="en-US" sz="2000" dirty="0">
              <a:solidFill>
                <a:srgbClr val="000000"/>
              </a:solidFill>
              <a:latin typeface="+mj-ea"/>
              <a:ea typeface="+mj-ea"/>
              <a:cs typeface="+mj-ea"/>
            </a:endParaRPr>
          </a:p>
          <a:p>
            <a:pPr marL="457200" lvl="2">
              <a:lnSpc>
                <a:spcPct val="150000"/>
              </a:lnSpc>
              <a:buClr>
                <a:srgbClr val="C00000"/>
              </a:buClr>
              <a:defRPr/>
            </a:pPr>
            <a:r>
              <a:rPr lang="en-US" altLang="zh-CN" sz="2400" b="1" dirty="0">
                <a:solidFill>
                  <a:srgbClr val="000000"/>
                </a:solidFill>
                <a:latin typeface="+mj-ea"/>
                <a:ea typeface="+mj-ea"/>
                <a:cs typeface="+mj-ea"/>
              </a:rPr>
              <a:t>2. </a:t>
            </a:r>
            <a:r>
              <a:rPr lang="zh-CN" altLang="en-US" sz="2000" dirty="0">
                <a:solidFill>
                  <a:srgbClr val="000000"/>
                </a:solidFill>
                <a:latin typeface="+mj-ea"/>
                <a:ea typeface="+mj-ea"/>
                <a:cs typeface="+mj-ea"/>
              </a:rPr>
              <a:t>基于</a:t>
            </a:r>
            <a:r>
              <a:rPr lang="en-US" altLang="zh-CN" sz="2000" dirty="0">
                <a:solidFill>
                  <a:srgbClr val="000000"/>
                </a:solidFill>
                <a:latin typeface="+mj-ea"/>
                <a:ea typeface="+mj-ea"/>
                <a:cs typeface="+mj-ea"/>
              </a:rPr>
              <a:t>Drake</a:t>
            </a:r>
            <a:r>
              <a:rPr lang="zh-CN" altLang="en-US" sz="2000" dirty="0">
                <a:solidFill>
                  <a:srgbClr val="000000"/>
                </a:solidFill>
                <a:latin typeface="+mj-ea"/>
                <a:ea typeface="+mj-ea"/>
                <a:cs typeface="+mj-ea"/>
              </a:rPr>
              <a:t>、</a:t>
            </a:r>
            <a:r>
              <a:rPr lang="en-US" altLang="zh-CN" sz="2000" dirty="0">
                <a:solidFill>
                  <a:srgbClr val="000000"/>
                </a:solidFill>
                <a:latin typeface="+mj-ea"/>
                <a:ea typeface="+mj-ea"/>
                <a:cs typeface="+mj-ea"/>
              </a:rPr>
              <a:t>ROS Melodic</a:t>
            </a:r>
            <a:r>
              <a:rPr lang="zh-CN" altLang="en-US" sz="2000" dirty="0">
                <a:solidFill>
                  <a:srgbClr val="000000"/>
                </a:solidFill>
                <a:latin typeface="+mj-ea"/>
                <a:ea typeface="+mj-ea"/>
                <a:cs typeface="+mj-ea"/>
              </a:rPr>
              <a:t>和</a:t>
            </a:r>
            <a:r>
              <a:rPr lang="en-US" altLang="zh-CN" sz="2000" dirty="0">
                <a:solidFill>
                  <a:srgbClr val="000000"/>
                </a:solidFill>
                <a:latin typeface="+mj-ea"/>
                <a:ea typeface="+mj-ea"/>
                <a:cs typeface="+mj-ea"/>
              </a:rPr>
              <a:t>Gazebo</a:t>
            </a:r>
            <a:r>
              <a:rPr lang="zh-CN" altLang="en-US" sz="2000" dirty="0">
                <a:solidFill>
                  <a:srgbClr val="000000"/>
                </a:solidFill>
                <a:latin typeface="+mj-ea"/>
                <a:ea typeface="+mj-ea"/>
                <a:cs typeface="+mj-ea"/>
              </a:rPr>
              <a:t>的实验平台的搭建，并通过手推车杆模型验证实验平台；</a:t>
            </a:r>
            <a:endParaRPr lang="en-US" altLang="zh-CN" sz="2400" dirty="0">
              <a:solidFill>
                <a:srgbClr val="000000"/>
              </a:solidFill>
              <a:latin typeface="+mj-ea"/>
              <a:ea typeface="+mj-ea"/>
              <a:cs typeface="+mj-ea"/>
            </a:endParaRPr>
          </a:p>
        </p:txBody>
      </p:sp>
      <p:graphicFrame>
        <p:nvGraphicFramePr>
          <p:cNvPr id="6" name="对象 5">
            <a:hlinkClick r:id="" action="ppaction://ole?verb=0"/>
          </p:cNvPr>
          <p:cNvGraphicFramePr>
            <a:graphicFrameLocks noChangeAspect="1"/>
          </p:cNvGraphicFramePr>
          <p:nvPr/>
        </p:nvGraphicFramePr>
        <p:xfrm>
          <a:off x="1604010" y="3036570"/>
          <a:ext cx="5889625" cy="3893185"/>
        </p:xfrm>
        <a:graphic>
          <a:graphicData uri="http://schemas.openxmlformats.org/presentationml/2006/ole">
            <mc:AlternateContent xmlns:mc="http://schemas.openxmlformats.org/markup-compatibility/2006">
              <mc:Choice xmlns:v="urn:schemas-microsoft-com:vml" Requires="v">
                <p:oleObj spid="_x0000_s12420" name="" r:id="rId1" imgW="8416290" imgH="5152390" progId="Visio.Drawing.15">
                  <p:embed/>
                </p:oleObj>
              </mc:Choice>
              <mc:Fallback>
                <p:oleObj name="" r:id="rId1" imgW="8416290" imgH="5152390" progId="Visio.Drawing.15">
                  <p:embed/>
                  <p:pic>
                    <p:nvPicPr>
                      <p:cNvPr id="0" name="图片 2048"/>
                      <p:cNvPicPr/>
                      <p:nvPr/>
                    </p:nvPicPr>
                    <p:blipFill>
                      <a:blip r:embed="rId2"/>
                      <a:stretch>
                        <a:fillRect/>
                      </a:stretch>
                    </p:blipFill>
                    <p:spPr>
                      <a:xfrm>
                        <a:off x="1604010" y="3036570"/>
                        <a:ext cx="5889625" cy="3893185"/>
                      </a:xfrm>
                      <a:prstGeom prst="rect">
                        <a:avLst/>
                      </a:prstGeom>
                    </p:spPr>
                  </p:pic>
                </p:oleObj>
              </mc:Fallback>
            </mc:AlternateContent>
          </a:graphicData>
        </a:graphic>
      </p:graphicFrame>
    </p:spTree>
  </p:cSld>
  <p:clrMapOvr>
    <a:masterClrMapping/>
  </p:clrMapOvr>
  <p:transition advTm="29693"/>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LQR_drake"/>
          <p:cNvPicPr>
            <a:picLocks noChangeAspect="1"/>
          </p:cNvPicPr>
          <p:nvPr/>
        </p:nvPicPr>
        <p:blipFill>
          <a:blip r:embed="rId1"/>
          <a:srcRect b="21749"/>
          <a:stretch>
            <a:fillRect/>
          </a:stretch>
        </p:blipFill>
        <p:spPr>
          <a:xfrm>
            <a:off x="501015" y="4628515"/>
            <a:ext cx="4020820" cy="2050415"/>
          </a:xfrm>
          <a:prstGeom prst="rect">
            <a:avLst/>
          </a:prstGeom>
        </p:spPr>
      </p:pic>
      <p:pic>
        <p:nvPicPr>
          <p:cNvPr id="5" name="图片 4" descr="cassie_cartpole"/>
          <p:cNvPicPr>
            <a:picLocks noChangeAspect="1"/>
          </p:cNvPicPr>
          <p:nvPr/>
        </p:nvPicPr>
        <p:blipFill>
          <a:blip r:embed="rId2"/>
          <a:srcRect r="-24571"/>
          <a:stretch>
            <a:fillRect/>
          </a:stretch>
        </p:blipFill>
        <p:spPr>
          <a:xfrm>
            <a:off x="502285" y="2008505"/>
            <a:ext cx="4972685" cy="2620010"/>
          </a:xfrm>
          <a:prstGeom prst="rect">
            <a:avLst/>
          </a:prstGeom>
        </p:spPr>
      </p:pic>
      <p:pic>
        <p:nvPicPr>
          <p:cNvPr id="7" name="图片 6" descr="u_x_drakeoriginal"/>
          <p:cNvPicPr>
            <a:picLocks noChangeAspect="1"/>
          </p:cNvPicPr>
          <p:nvPr/>
        </p:nvPicPr>
        <p:blipFill>
          <a:blip r:embed="rId3"/>
          <a:srcRect l="3438" t="6571" r="6884" b="3090"/>
          <a:stretch>
            <a:fillRect/>
          </a:stretch>
        </p:blipFill>
        <p:spPr>
          <a:xfrm>
            <a:off x="4521835" y="1901190"/>
            <a:ext cx="4326890" cy="4588510"/>
          </a:xfrm>
          <a:prstGeom prst="rect">
            <a:avLst/>
          </a:prstGeom>
        </p:spPr>
      </p:pic>
    </p:spTree>
  </p:cSld>
  <p:clrMapOvr>
    <a:masterClrMapping/>
  </p:clrMapOvr>
  <p:transition advTm="29693"/>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61020" cy="1589859"/>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zh-CN" sz="2400" dirty="0">
              <a:solidFill>
                <a:srgbClr val="000000"/>
              </a:solidFill>
              <a:latin typeface="黑体" panose="02010609060101010101" pitchFamily="2" charset="-122"/>
              <a:ea typeface="黑体" panose="02010609060101010101" pitchFamily="2" charset="-122"/>
            </a:endParaRPr>
          </a:p>
          <a:p>
            <a:pPr marL="457200" lvl="2" latinLnBrk="0" hangingPunct="1">
              <a:lnSpc>
                <a:spcPct val="150000"/>
              </a:lnSpc>
              <a:buClr>
                <a:srgbClr val="C00000"/>
              </a:buClr>
              <a:defRPr/>
            </a:pPr>
            <a:r>
              <a:rPr lang="en-US" altLang="zh-CN" sz="2400" b="1" dirty="0">
                <a:solidFill>
                  <a:srgbClr val="000000"/>
                </a:solidFill>
                <a:latin typeface="+mj-ea"/>
                <a:ea typeface="+mj-ea"/>
                <a:cs typeface="+mj-ea"/>
              </a:rPr>
              <a:t>3. </a:t>
            </a:r>
            <a:r>
              <a:rPr lang="zh-CN" altLang="en-US" sz="2000" dirty="0">
                <a:solidFill>
                  <a:srgbClr val="000000"/>
                </a:solidFill>
                <a:latin typeface="黑体" panose="02010609060101010101" pitchFamily="2" charset="-122"/>
                <a:ea typeface="黑体" panose="02010609060101010101" pitchFamily="2" charset="-122"/>
              </a:rPr>
              <a:t>利用该实验平台进行了轨迹优化算法</a:t>
            </a:r>
            <a:r>
              <a:rPr lang="en-US" altLang="zh-CN" sz="2000" dirty="0">
                <a:solidFill>
                  <a:srgbClr val="000000"/>
                </a:solidFill>
                <a:latin typeface="黑体" panose="02010609060101010101" pitchFamily="2" charset="-122"/>
                <a:ea typeface="黑体" panose="02010609060101010101" pitchFamily="2" charset="-122"/>
              </a:rPr>
              <a:t>Direct 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PID</a:t>
            </a:r>
            <a:r>
              <a:rPr lang="zh-CN" altLang="en-US" sz="2000" dirty="0">
                <a:solidFill>
                  <a:srgbClr val="000000"/>
                </a:solidFill>
                <a:latin typeface="黑体" panose="02010609060101010101" pitchFamily="2" charset="-122"/>
                <a:ea typeface="黑体" panose="02010609060101010101" pitchFamily="2" charset="-122"/>
              </a:rPr>
              <a:t>控制器验证实验，</a:t>
            </a:r>
            <a:r>
              <a:rPr lang="en-US" altLang="zh-CN" sz="2000" dirty="0">
                <a:solidFill>
                  <a:srgbClr val="000000"/>
                </a:solidFill>
                <a:latin typeface="黑体" panose="02010609060101010101" pitchFamily="2" charset="-122"/>
                <a:ea typeface="黑体" panose="02010609060101010101" pitchFamily="2" charset="-122"/>
              </a:rPr>
              <a:t>DirectCollocation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LQR</a:t>
            </a:r>
            <a:r>
              <a:rPr lang="zh-CN" altLang="en-US" sz="2000" dirty="0">
                <a:solidFill>
                  <a:srgbClr val="000000"/>
                </a:solidFill>
                <a:latin typeface="黑体" panose="02010609060101010101" pitchFamily="2" charset="-122"/>
                <a:ea typeface="黑体" panose="02010609060101010101" pitchFamily="2" charset="-122"/>
              </a:rPr>
              <a:t>最优控制器验证实验；</a:t>
            </a:r>
            <a:endParaRPr lang="en-US" altLang="zh-CN" sz="24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271145" y="2724150"/>
          <a:ext cx="6036945" cy="1962785"/>
        </p:xfrm>
        <a:graphic>
          <a:graphicData uri="http://schemas.openxmlformats.org/presentationml/2006/ole">
            <mc:AlternateContent xmlns:mc="http://schemas.openxmlformats.org/markup-compatibility/2006">
              <mc:Choice xmlns:v="urn:schemas-microsoft-com:vml" Requires="v">
                <p:oleObj spid="_x0000_s13573" name="" r:id="rId1" imgW="9448800" imgH="2723515" progId="Visio.Drawing.15">
                  <p:embed/>
                </p:oleObj>
              </mc:Choice>
              <mc:Fallback>
                <p:oleObj name="" r:id="rId1" imgW="9448800" imgH="2723515" progId="Visio.Drawing.15">
                  <p:embed/>
                  <p:pic>
                    <p:nvPicPr>
                      <p:cNvPr id="0" name="图片 2048"/>
                      <p:cNvPicPr/>
                      <p:nvPr/>
                    </p:nvPicPr>
                    <p:blipFill>
                      <a:blip r:embed="rId2"/>
                      <a:stretch>
                        <a:fillRect/>
                      </a:stretch>
                    </p:blipFill>
                    <p:spPr>
                      <a:xfrm>
                        <a:off x="271145" y="2724150"/>
                        <a:ext cx="6036945" cy="196278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271145" y="4758690"/>
          <a:ext cx="6036945" cy="1962785"/>
        </p:xfrm>
        <a:graphic>
          <a:graphicData uri="http://schemas.openxmlformats.org/presentationml/2006/ole">
            <mc:AlternateContent xmlns:mc="http://schemas.openxmlformats.org/markup-compatibility/2006">
              <mc:Choice xmlns:v="urn:schemas-microsoft-com:vml" Requires="v">
                <p:oleObj spid="_x0000_s13574" name="" r:id="rId3" imgW="9448800" imgH="2723515" progId="Visio.Drawing.15">
                  <p:embed/>
                </p:oleObj>
              </mc:Choice>
              <mc:Fallback>
                <p:oleObj name="" r:id="rId3" imgW="9448800" imgH="2723515" progId="Visio.Drawing.15">
                  <p:embed/>
                  <p:pic>
                    <p:nvPicPr>
                      <p:cNvPr id="0" name="图片 2048"/>
                      <p:cNvPicPr/>
                      <p:nvPr/>
                    </p:nvPicPr>
                    <p:blipFill>
                      <a:blip r:embed="rId4"/>
                      <a:stretch>
                        <a:fillRect/>
                      </a:stretch>
                    </p:blipFill>
                    <p:spPr>
                      <a:xfrm>
                        <a:off x="271145" y="4758690"/>
                        <a:ext cx="6036945" cy="1962785"/>
                      </a:xfrm>
                      <a:prstGeom prst="rect">
                        <a:avLst/>
                      </a:prstGeom>
                    </p:spPr>
                  </p:pic>
                </p:oleObj>
              </mc:Fallback>
            </mc:AlternateContent>
          </a:graphicData>
        </a:graphic>
      </p:graphicFrame>
      <p:pic>
        <p:nvPicPr>
          <p:cNvPr id="2" name="图片 1" descr="anatination"/>
          <p:cNvPicPr>
            <a:picLocks noChangeAspect="1"/>
          </p:cNvPicPr>
          <p:nvPr/>
        </p:nvPicPr>
        <p:blipFill>
          <a:blip r:embed="rId5"/>
          <a:stretch>
            <a:fillRect/>
          </a:stretch>
        </p:blipFill>
        <p:spPr>
          <a:xfrm>
            <a:off x="6044565" y="2568575"/>
            <a:ext cx="3098800" cy="4075430"/>
          </a:xfrm>
          <a:prstGeom prst="rect">
            <a:avLst/>
          </a:prstGeom>
        </p:spPr>
      </p:pic>
    </p:spTree>
  </p:cSld>
  <p:clrMapOvr>
    <a:masterClrMapping/>
  </p:clrMapOvr>
  <p:transition advTm="29693"/>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u_x_drakeoriginal"/>
          <p:cNvPicPr>
            <a:picLocks noChangeAspect="1"/>
          </p:cNvPicPr>
          <p:nvPr/>
        </p:nvPicPr>
        <p:blipFill>
          <a:blip r:embed="rId1"/>
          <a:stretch>
            <a:fillRect/>
          </a:stretch>
        </p:blipFill>
        <p:spPr>
          <a:xfrm>
            <a:off x="4813935" y="1868805"/>
            <a:ext cx="4330065" cy="4455160"/>
          </a:xfrm>
          <a:prstGeom prst="rect">
            <a:avLst/>
          </a:prstGeom>
        </p:spPr>
      </p:pic>
      <p:pic>
        <p:nvPicPr>
          <p:cNvPr id="3" name="图片 2" descr="currentu0_currentu1_drakeu0"/>
          <p:cNvPicPr>
            <a:picLocks noChangeAspect="1"/>
          </p:cNvPicPr>
          <p:nvPr/>
        </p:nvPicPr>
        <p:blipFill>
          <a:blip r:embed="rId2"/>
          <a:stretch>
            <a:fillRect/>
          </a:stretch>
        </p:blipFill>
        <p:spPr>
          <a:xfrm>
            <a:off x="334010" y="2097405"/>
            <a:ext cx="4451985" cy="2160905"/>
          </a:xfrm>
          <a:prstGeom prst="rect">
            <a:avLst/>
          </a:prstGeom>
        </p:spPr>
      </p:pic>
      <p:pic>
        <p:nvPicPr>
          <p:cNvPr id="5" name="图片 4" descr="currentx0_gazebox0_drakex0"/>
          <p:cNvPicPr>
            <a:picLocks noChangeAspect="1"/>
          </p:cNvPicPr>
          <p:nvPr/>
        </p:nvPicPr>
        <p:blipFill>
          <a:blip r:embed="rId3"/>
          <a:stretch>
            <a:fillRect/>
          </a:stretch>
        </p:blipFill>
        <p:spPr>
          <a:xfrm>
            <a:off x="334010" y="4258310"/>
            <a:ext cx="4542155" cy="2245360"/>
          </a:xfrm>
          <a:prstGeom prst="rect">
            <a:avLst/>
          </a:prstGeom>
        </p:spPr>
      </p:pic>
    </p:spTree>
  </p:cSld>
  <p:clrMapOvr>
    <a:masterClrMapping/>
  </p:clrMapOvr>
  <p:transition advTm="29693"/>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21335" y="1133475"/>
            <a:ext cx="8101330" cy="323024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r>
              <a:rPr lang="zh-CN" sz="2400" dirty="0">
                <a:solidFill>
                  <a:srgbClr val="000000"/>
                </a:solidFill>
                <a:latin typeface="黑体" panose="02010609060101010101" pitchFamily="2" charset="-122"/>
                <a:ea typeface="黑体" panose="02010609060101010101" pitchFamily="2" charset="-122"/>
              </a:rPr>
              <a:t>：</a:t>
            </a:r>
            <a:endParaRPr lang="zh-CN" sz="2400" dirty="0">
              <a:solidFill>
                <a:srgbClr val="000000"/>
              </a:solidFill>
              <a:latin typeface="黑体" panose="02010609060101010101" pitchFamily="2" charset="-122"/>
              <a:ea typeface="黑体" panose="02010609060101010101" pitchFamily="2" charset="-122"/>
            </a:endParaRPr>
          </a:p>
          <a:p>
            <a:pPr marL="457200" lvl="3">
              <a:lnSpc>
                <a:spcPct val="150000"/>
              </a:lnSpc>
              <a:buClr>
                <a:srgbClr val="C00000"/>
              </a:buClr>
              <a:defRPr/>
            </a:pPr>
            <a:r>
              <a:rPr lang="en-US" altLang="zh-CN" sz="2400" b="1" dirty="0">
                <a:solidFill>
                  <a:srgbClr val="000000"/>
                </a:solidFill>
                <a:latin typeface="黑体" panose="02010609060101010101" pitchFamily="2" charset="-122"/>
                <a:ea typeface="黑体" panose="02010609060101010101" pitchFamily="2" charset="-122"/>
                <a:sym typeface="+mn-ea"/>
              </a:rPr>
              <a:t>4. </a:t>
            </a:r>
            <a:r>
              <a:rPr lang="zh-CN" altLang="en-US" sz="2000" dirty="0">
                <a:solidFill>
                  <a:srgbClr val="000000"/>
                </a:solidFill>
                <a:latin typeface="黑体" panose="02010609060101010101" pitchFamily="2" charset="-122"/>
                <a:ea typeface="黑体" panose="02010609060101010101" pitchFamily="2" charset="-122"/>
                <a:sym typeface="+mn-ea"/>
              </a:rPr>
              <a:t>利用该实验平台完成了基于优化的运动规划器</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dirty="0">
                <a:solidFill>
                  <a:srgbClr val="000000"/>
                </a:solidFill>
                <a:latin typeface="黑体" panose="02010609060101010101" pitchFamily="2" charset="-122"/>
                <a:ea typeface="黑体" panose="02010609060101010101" pitchFamily="2" charset="-122"/>
                <a:sym typeface="+mn-ea"/>
              </a:rPr>
              <a:t>与</a:t>
            </a:r>
            <a:r>
              <a:rPr lang="en-US" altLang="zh-CN" sz="2000" dirty="0">
                <a:solidFill>
                  <a:srgbClr val="000000"/>
                </a:solidFill>
                <a:latin typeface="黑体" panose="02010609060101010101" pitchFamily="2" charset="-122"/>
                <a:ea typeface="黑体" panose="02010609060101010101" pitchFamily="2" charset="-122"/>
                <a:sym typeface="+mn-ea"/>
              </a:rPr>
              <a:t>Plannar Walker</a:t>
            </a:r>
            <a:r>
              <a:rPr lang="zh-CN" altLang="en-US" sz="2000" dirty="0">
                <a:solidFill>
                  <a:srgbClr val="000000"/>
                </a:solidFill>
                <a:latin typeface="黑体" panose="02010609060101010101" pitchFamily="2" charset="-122"/>
                <a:ea typeface="黑体" panose="02010609060101010101" pitchFamily="2" charset="-122"/>
                <a:sym typeface="+mn-ea"/>
              </a:rPr>
              <a:t>的验证实验；</a:t>
            </a:r>
            <a:endParaRPr lang="en-US" altLang="zh-CN" sz="2000" dirty="0">
              <a:solidFill>
                <a:srgbClr val="000000"/>
              </a:solidFill>
              <a:latin typeface="黑体" panose="02010609060101010101" pitchFamily="2" charset="-122"/>
              <a:ea typeface="黑体" panose="02010609060101010101" pitchFamily="2" charset="-122"/>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sz="2400" dirty="0">
              <a:solidFill>
                <a:srgbClr val="000000"/>
              </a:solidFill>
              <a:latin typeface="黑体" panose="02010609060101010101" pitchFamily="2" charset="-122"/>
              <a:ea typeface="黑体" panose="02010609060101010101" pitchFamily="2" charset="-122"/>
            </a:endParaRPr>
          </a:p>
        </p:txBody>
      </p:sp>
      <p:pic>
        <p:nvPicPr>
          <p:cNvPr id="5" name="图片 4" descr="dircon2"/>
          <p:cNvPicPr>
            <a:picLocks noChangeAspect="1"/>
          </p:cNvPicPr>
          <p:nvPr/>
        </p:nvPicPr>
        <p:blipFill>
          <a:blip r:embed="rId1"/>
          <a:stretch>
            <a:fillRect/>
          </a:stretch>
        </p:blipFill>
        <p:spPr>
          <a:xfrm>
            <a:off x="2411730" y="2810510"/>
            <a:ext cx="6210935" cy="3435985"/>
          </a:xfrm>
          <a:prstGeom prst="rect">
            <a:avLst/>
          </a:prstGeom>
        </p:spPr>
      </p:pic>
      <p:pic>
        <p:nvPicPr>
          <p:cNvPr id="3" name="图片 2" descr="dircon_1"/>
          <p:cNvPicPr>
            <a:picLocks noChangeAspect="1"/>
          </p:cNvPicPr>
          <p:nvPr>
            <p:custDataLst>
              <p:tags r:id="rId2"/>
            </p:custDataLst>
          </p:nvPr>
        </p:nvPicPr>
        <p:blipFill>
          <a:blip r:embed="rId3"/>
          <a:srcRect l="35754" r="17595"/>
          <a:stretch>
            <a:fillRect/>
          </a:stretch>
        </p:blipFill>
        <p:spPr>
          <a:xfrm>
            <a:off x="364490" y="2810510"/>
            <a:ext cx="3500120" cy="3435985"/>
          </a:xfrm>
          <a:prstGeom prst="rect">
            <a:avLst/>
          </a:prstGeom>
        </p:spPr>
      </p:pic>
    </p:spTree>
  </p:cSld>
  <p:clrMapOvr>
    <a:masterClrMapping/>
  </p:clrMapOvr>
  <p:transition advTm="29693"/>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415417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正在进行的工作：</a:t>
            </a:r>
            <a:endParaRPr lang="zh-CN" sz="2400" dirty="0">
              <a:solidFill>
                <a:srgbClr val="000000"/>
              </a:solidFill>
              <a:latin typeface="黑体" panose="02010609060101010101" pitchFamily="2" charset="-122"/>
              <a:ea typeface="黑体" panose="02010609060101010101" pitchFamily="2" charset="-122"/>
            </a:endParaRPr>
          </a:p>
          <a:p>
            <a:pPr marL="0" lvl="2" indent="0">
              <a:lnSpc>
                <a:spcPct val="150000"/>
              </a:lnSpc>
              <a:buClr>
                <a:srgbClr val="C00000"/>
              </a:buClr>
              <a:buNone/>
              <a:defRPr/>
            </a:pPr>
            <a:r>
              <a:rPr lang="zh-CN" altLang="en-US" sz="2400" dirty="0">
                <a:solidFill>
                  <a:srgbClr val="000000"/>
                </a:solidFill>
                <a:latin typeface="黑体" panose="02010609060101010101" pitchFamily="2" charset="-122"/>
                <a:ea typeface="黑体" panose="02010609060101010101" pitchFamily="2" charset="-122"/>
                <a:sym typeface="+mn-ea"/>
              </a:rPr>
              <a:t>    </a:t>
            </a:r>
            <a:r>
              <a:rPr lang="zh-CN" altLang="en-US" sz="2000" dirty="0">
                <a:solidFill>
                  <a:srgbClr val="000000"/>
                </a:solidFill>
                <a:latin typeface="黑体" panose="02010609060101010101" pitchFamily="2" charset="-122"/>
                <a:ea typeface="黑体" panose="02010609060101010101" pitchFamily="2" charset="-122"/>
                <a:sym typeface="+mn-ea"/>
              </a:rPr>
              <a:t>正在进行以</a:t>
            </a:r>
            <a:r>
              <a:rPr lang="en-US" altLang="zh-CN" sz="2000" dirty="0">
                <a:solidFill>
                  <a:srgbClr val="000000"/>
                </a:solidFill>
                <a:latin typeface="黑体" panose="02010609060101010101" pitchFamily="2" charset="-122"/>
                <a:ea typeface="黑体" panose="02010609060101010101" pitchFamily="2" charset="-122"/>
                <a:sym typeface="+mn-ea"/>
              </a:rPr>
              <a:t>Cassie</a:t>
            </a:r>
            <a:r>
              <a:rPr lang="zh-CN" altLang="en-US" sz="2000" dirty="0">
                <a:solidFill>
                  <a:srgbClr val="000000"/>
                </a:solidFill>
                <a:latin typeface="黑体" panose="02010609060101010101" pitchFamily="2" charset="-122"/>
                <a:ea typeface="黑体" panose="02010609060101010101" pitchFamily="2" charset="-122"/>
                <a:sym typeface="+mn-ea"/>
              </a:rPr>
              <a:t>双足机器人为对象，以基于优化的</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a:solidFill>
                  <a:srgbClr val="000000"/>
                </a:solidFill>
                <a:latin typeface="黑体" panose="02010609060101010101" pitchFamily="2" charset="-122"/>
                <a:ea typeface="黑体" panose="02010609060101010101" pitchFamily="2" charset="-122"/>
                <a:sym typeface="+mn-ea"/>
              </a:rPr>
              <a:t>为运动规划</a:t>
            </a:r>
            <a:r>
              <a:rPr lang="zh-CN" altLang="en-US" sz="2000" dirty="0">
                <a:solidFill>
                  <a:srgbClr val="000000"/>
                </a:solidFill>
                <a:latin typeface="黑体" panose="02010609060101010101" pitchFamily="2" charset="-122"/>
                <a:ea typeface="黑体" panose="02010609060101010101" pitchFamily="2" charset="-122"/>
                <a:sym typeface="+mn-ea"/>
              </a:rPr>
              <a:t>器，结合轨迹优化算法</a:t>
            </a:r>
            <a:r>
              <a:rPr lang="en-US" altLang="zh-CN" sz="2000" dirty="0">
                <a:solidFill>
                  <a:srgbClr val="000000"/>
                </a:solidFill>
                <a:latin typeface="黑体" panose="02010609060101010101" pitchFamily="2" charset="-122"/>
                <a:ea typeface="黑体" panose="02010609060101010101" pitchFamily="2" charset="-122"/>
                <a:sym typeface="+mn-ea"/>
              </a:rPr>
              <a:t>Direct Collocation</a:t>
            </a:r>
            <a:r>
              <a:rPr lang="zh-CN" altLang="en-US" sz="2000" dirty="0">
                <a:solidFill>
                  <a:srgbClr val="000000"/>
                </a:solidFill>
                <a:latin typeface="黑体" panose="02010609060101010101" pitchFamily="2" charset="-122"/>
                <a:ea typeface="黑体" panose="02010609060101010101" pitchFamily="2" charset="-122"/>
                <a:sym typeface="+mn-ea"/>
              </a:rPr>
              <a:t>和最优控制器</a:t>
            </a:r>
            <a:r>
              <a:rPr lang="en-US" altLang="zh-CN" sz="2000" dirty="0">
                <a:solidFill>
                  <a:srgbClr val="000000"/>
                </a:solidFill>
                <a:latin typeface="黑体" panose="02010609060101010101" pitchFamily="2" charset="-122"/>
                <a:ea typeface="黑体" panose="02010609060101010101" pitchFamily="2" charset="-122"/>
                <a:sym typeface="+mn-ea"/>
              </a:rPr>
              <a:t>LQR</a:t>
            </a:r>
            <a:r>
              <a:rPr lang="zh-CN" altLang="en-US" sz="2000" dirty="0">
                <a:solidFill>
                  <a:srgbClr val="000000"/>
                </a:solidFill>
                <a:latin typeface="黑体" panose="02010609060101010101" pitchFamily="2" charset="-122"/>
                <a:ea typeface="黑体" panose="02010609060101010101" pitchFamily="2" charset="-122"/>
                <a:sym typeface="+mn-ea"/>
              </a:rPr>
              <a:t>、</a:t>
            </a:r>
            <a:r>
              <a:rPr lang="en-US" altLang="zh-CN" sz="2000" dirty="0">
                <a:solidFill>
                  <a:srgbClr val="000000"/>
                </a:solidFill>
                <a:latin typeface="黑体" panose="02010609060101010101" pitchFamily="2" charset="-122"/>
                <a:ea typeface="黑体" panose="02010609060101010101" pitchFamily="2" charset="-122"/>
                <a:sym typeface="+mn-ea"/>
              </a:rPr>
              <a:t>PID</a:t>
            </a:r>
            <a:r>
              <a:rPr lang="zh-CN" altLang="en-US" sz="2000" dirty="0">
                <a:solidFill>
                  <a:srgbClr val="000000"/>
                </a:solidFill>
                <a:latin typeface="黑体" panose="02010609060101010101" pitchFamily="2" charset="-122"/>
                <a:ea typeface="黑体" panose="02010609060101010101" pitchFamily="2" charset="-122"/>
                <a:sym typeface="+mn-ea"/>
              </a:rPr>
              <a:t>控制器的效能分析实验。</a:t>
            </a: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1304925" y="3629025"/>
          <a:ext cx="6303963" cy="1963738"/>
        </p:xfrm>
        <a:graphic>
          <a:graphicData uri="http://schemas.openxmlformats.org/presentationml/2006/ole">
            <mc:AlternateContent xmlns:mc="http://schemas.openxmlformats.org/markup-compatibility/2006">
              <mc:Choice xmlns:v="urn:schemas-microsoft-com:vml" Requires="v">
                <p:oleObj spid="_x0000_s14468" name="" r:id="rId1" imgW="9448800" imgH="2723515" progId="Visio.Drawing.15">
                  <p:embed/>
                </p:oleObj>
              </mc:Choice>
              <mc:Fallback>
                <p:oleObj name="" r:id="rId1" imgW="9448800" imgH="2723515" progId="Visio.Drawing.15">
                  <p:embed/>
                  <p:pic>
                    <p:nvPicPr>
                      <p:cNvPr id="0" name="图片 2048"/>
                      <p:cNvPicPr/>
                      <p:nvPr/>
                    </p:nvPicPr>
                    <p:blipFill>
                      <a:blip r:embed="rId2"/>
                      <a:stretch>
                        <a:fillRect/>
                      </a:stretch>
                    </p:blipFill>
                    <p:spPr>
                      <a:xfrm>
                        <a:off x="1304925" y="3629025"/>
                        <a:ext cx="6303963" cy="1963738"/>
                      </a:xfrm>
                      <a:prstGeom prst="rect">
                        <a:avLst/>
                      </a:prstGeom>
                    </p:spPr>
                  </p:pic>
                </p:oleObj>
              </mc:Fallback>
            </mc:AlternateContent>
          </a:graphicData>
        </a:graphic>
      </p:graphicFrame>
    </p:spTree>
  </p:cSld>
  <p:clrMapOvr>
    <a:masterClrMapping/>
  </p:clrMapOvr>
  <p:transition advTm="29693"/>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4615815"/>
          </a:xfrm>
          <a:prstGeom prst="rect">
            <a:avLst/>
          </a:prstGeom>
        </p:spPr>
        <p:txBody>
          <a:bodyPr wrap="square">
            <a:spAutoFit/>
          </a:bodyPr>
          <a:lstStyle/>
          <a:p>
            <a:pPr marL="342900" lvl="2" indent="-3429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sym typeface="+mn-ea"/>
              </a:rPr>
              <a:t>参与的科研活动及成果：</a:t>
            </a:r>
            <a:endParaRPr lang="zh-CN" altLang="en-US" sz="2400" dirty="0">
              <a:solidFill>
                <a:srgbClr val="000000"/>
              </a:solidFill>
              <a:latin typeface="黑体" panose="02010609060101010101" pitchFamily="2" charset="-122"/>
              <a:ea typeface="黑体" panose="02010609060101010101" pitchFamily="2" charset="-122"/>
            </a:endParaRP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1.“xxxxxx”</a:t>
            </a:r>
            <a:r>
              <a:rPr lang="zh-CN" altLang="en-US" sz="2000" dirty="0">
                <a:solidFill>
                  <a:srgbClr val="000000"/>
                </a:solidFill>
                <a:latin typeface="黑体" panose="02010609060101010101" pitchFamily="2" charset="-122"/>
                <a:ea typeface="黑体" panose="02010609060101010101" pitchFamily="2" charset="-122"/>
                <a:sym typeface="+mn-ea"/>
              </a:rPr>
              <a:t>预研项目调研和项目立项建议书的编写。</a:t>
            </a: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2000" dirty="0">
                <a:solidFill>
                  <a:srgbClr val="000000"/>
                </a:solidFill>
                <a:latin typeface="黑体" panose="02010609060101010101" pitchFamily="2" charset="-122"/>
                <a:ea typeface="黑体" panose="02010609060101010101" pitchFamily="2" charset="-122"/>
                <a:sym typeface="+mn-ea"/>
              </a:rPr>
              <a:t>2.“xxxxxx”</a:t>
            </a:r>
            <a:r>
              <a:rPr lang="zh-CN" altLang="en-US" sz="2000" dirty="0">
                <a:solidFill>
                  <a:srgbClr val="000000"/>
                </a:solidFill>
                <a:latin typeface="黑体" panose="02010609060101010101" pitchFamily="2" charset="-122"/>
                <a:ea typeface="黑体" panose="02010609060101010101" pitchFamily="2" charset="-122"/>
                <a:sym typeface="+mn-ea"/>
              </a:rPr>
              <a:t>项目</a:t>
            </a:r>
            <a:r>
              <a:rPr lang="en-US" altLang="zh-CN" sz="2000" dirty="0">
                <a:solidFill>
                  <a:srgbClr val="000000"/>
                </a:solidFill>
                <a:latin typeface="黑体" panose="02010609060101010101" pitchFamily="2" charset="-122"/>
                <a:ea typeface="黑体" panose="02010609060101010101" pitchFamily="2" charset="-122"/>
                <a:sym typeface="+mn-ea"/>
              </a:rPr>
              <a:t>Ether-CAT</a:t>
            </a:r>
            <a:r>
              <a:rPr lang="zh-CN" altLang="en-US" sz="2000" dirty="0">
                <a:solidFill>
                  <a:srgbClr val="000000"/>
                </a:solidFill>
                <a:latin typeface="黑体" panose="02010609060101010101" pitchFamily="2" charset="-122"/>
                <a:ea typeface="黑体" panose="02010609060101010101" pitchFamily="2" charset="-122"/>
                <a:sym typeface="+mn-ea"/>
              </a:rPr>
              <a:t>等总线调研。</a:t>
            </a: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3.</a:t>
            </a:r>
            <a:r>
              <a:rPr lang="zh-CN" altLang="en-US" sz="2000" dirty="0">
                <a:solidFill>
                  <a:srgbClr val="000000"/>
                </a:solidFill>
                <a:latin typeface="黑体" panose="02010609060101010101" pitchFamily="2" charset="-122"/>
                <a:ea typeface="黑体" panose="02010609060101010101" pitchFamily="2" charset="-122"/>
                <a:sym typeface="+mn-ea"/>
              </a:rPr>
              <a:t>论文，</a:t>
            </a:r>
            <a:r>
              <a:rPr lang="en-US" altLang="zh-CN" sz="2000" dirty="0">
                <a:solidFill>
                  <a:srgbClr val="000000"/>
                </a:solidFill>
                <a:latin typeface="黑体" panose="02010609060101010101" pitchFamily="2" charset="-122"/>
                <a:ea typeface="黑体" panose="02010609060101010101" pitchFamily="2" charset="-122"/>
                <a:sym typeface="+mn-ea"/>
              </a:rPr>
              <a:t>SCI</a:t>
            </a: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1800" dirty="0">
                <a:solidFill>
                  <a:srgbClr val="000000"/>
                </a:solidFill>
                <a:latin typeface="黑体" panose="02010609060101010101" pitchFamily="2" charset="-122"/>
                <a:ea typeface="黑体" panose="02010609060101010101" pitchFamily="2" charset="-122"/>
                <a:sym typeface="+mn-ea"/>
              </a:rPr>
              <a:t>B. Chen, K. Liu and E. Belyaev, "An Efficient Hardware Implementation of Multialphabet Adaptive Arithmetic Encoder Based on Generalized Virtual Sliding Window," in IEEE Transactions on Very Large Scale Integration (VLSI) Systems, vol. 28, no. 5, pp. 1326-1330, May 2020, doi: 10.1109/TVLSI.2020.2966306.</a:t>
            </a:r>
            <a:endParaRPr lang="en-US" altLang="zh-CN" sz="18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图片 1"/>
          <p:cNvPicPr>
            <a:picLocks noChangeAspect="1"/>
          </p:cNvPicPr>
          <p:nvPr/>
        </p:nvPicPr>
        <p:blipFill>
          <a:blip r:embed="rId1"/>
          <a:stretch>
            <a:fillRect/>
          </a:stretch>
        </p:blipFill>
        <p:spPr>
          <a:xfrm>
            <a:off x="0" y="25400"/>
            <a:ext cx="9144000" cy="6832600"/>
          </a:xfrm>
          <a:prstGeom prst="rect">
            <a:avLst/>
          </a:prstGeom>
          <a:noFill/>
          <a:ln w="9525">
            <a:noFill/>
          </a:ln>
        </p:spPr>
      </p:pic>
      <p:graphicFrame>
        <p:nvGraphicFramePr>
          <p:cNvPr id="39940" name="Object 2"/>
          <p:cNvGraphicFramePr/>
          <p:nvPr/>
        </p:nvGraphicFramePr>
        <p:xfrm>
          <a:off x="0" y="0"/>
          <a:ext cx="1981200" cy="1419225"/>
        </p:xfrm>
        <a:graphic>
          <a:graphicData uri="http://schemas.openxmlformats.org/presentationml/2006/ole">
            <mc:AlternateContent xmlns:mc="http://schemas.openxmlformats.org/markup-compatibility/2006">
              <mc:Choice xmlns:v="urn:schemas-microsoft-com:vml" Requires="v">
                <p:oleObj spid="_x0000_s16520" name="" r:id="rId2" imgW="4989830" imgH="4244340" progId="Visio.Drawing.11">
                  <p:embed/>
                </p:oleObj>
              </mc:Choice>
              <mc:Fallback>
                <p:oleObj name="" r:id="rId2" imgW="4989830" imgH="4244340" progId="Visio.Drawing.11">
                  <p:embed/>
                  <p:pic>
                    <p:nvPicPr>
                      <p:cNvPr id="0" name="图片 3098" descr="image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812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9941" name="Picture 3"/>
          <p:cNvPicPr>
            <a:picLocks noChangeAspect="1"/>
          </p:cNvPicPr>
          <p:nvPr/>
        </p:nvPicPr>
        <p:blipFill>
          <a:blip r:embed="rId4"/>
          <a:stretch>
            <a:fillRect/>
          </a:stretch>
        </p:blipFill>
        <p:spPr>
          <a:xfrm>
            <a:off x="1981200" y="12700"/>
            <a:ext cx="7162800" cy="1301750"/>
          </a:xfrm>
          <a:prstGeom prst="rect">
            <a:avLst/>
          </a:prstGeom>
          <a:noFill/>
          <a:ln w="9525">
            <a:noFill/>
          </a:ln>
        </p:spPr>
      </p:pic>
      <p:sp>
        <p:nvSpPr>
          <p:cNvPr id="3" name="文本框 1"/>
          <p:cNvSpPr txBox="1">
            <a:spLocks noChangeArrowheads="1"/>
          </p:cNvSpPr>
          <p:nvPr/>
        </p:nvSpPr>
        <p:spPr bwMode="auto">
          <a:xfrm>
            <a:off x="1400173" y="2209614"/>
            <a:ext cx="6276077" cy="1631216"/>
          </a:xfrm>
          <a:prstGeom prst="rect">
            <a:avLst/>
          </a:prstGeom>
          <a:noFill/>
          <a:ln>
            <a:noFill/>
          </a:ln>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defRPr/>
            </a:pPr>
            <a:r>
              <a:rPr lang="zh-CN" altLang="en-US" sz="5000" dirty="0">
                <a:solidFill>
                  <a:srgbClr val="000000"/>
                </a:solidFill>
                <a:latin typeface="黑体" panose="02010609060101010101" pitchFamily="2" charset="-122"/>
                <a:ea typeface="黑体" panose="02010609060101010101" pitchFamily="2" charset="-122"/>
              </a:rPr>
              <a:t>  谢谢！</a:t>
            </a:r>
            <a:endParaRPr lang="en-US" altLang="zh-CN" sz="5000" dirty="0">
              <a:solidFill>
                <a:srgbClr val="000000"/>
              </a:solidFill>
              <a:latin typeface="黑体" panose="02010609060101010101" pitchFamily="2" charset="-122"/>
              <a:ea typeface="黑体" panose="02010609060101010101" pitchFamily="2" charset="-122"/>
            </a:endParaRPr>
          </a:p>
          <a:p>
            <a:pPr algn="ctr">
              <a:defRPr/>
            </a:pPr>
            <a:r>
              <a:rPr lang="zh-CN" altLang="en-US" sz="5000" dirty="0">
                <a:solidFill>
                  <a:srgbClr val="000000"/>
                </a:solidFill>
                <a:latin typeface="黑体" panose="02010609060101010101" pitchFamily="2" charset="-122"/>
                <a:ea typeface="黑体" panose="02010609060101010101" pitchFamily="2" charset="-122"/>
              </a:rPr>
              <a:t>   请老师批评指正！</a:t>
            </a:r>
            <a:endParaRPr lang="zh-CN" altLang="en-US" sz="5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745"/>
            <a:ext cx="8513700" cy="166052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微软雅黑" panose="020B0503020204020204" charset="-122"/>
                <a:ea typeface="微软雅黑" panose="020B0503020204020204" charset="-122"/>
              </a:rPr>
              <a:t>工作思路</a:t>
            </a:r>
            <a:endParaRPr lang="en-US" altLang="zh-CN" sz="2400" dirty="0">
              <a:solidFill>
                <a:srgbClr val="000000"/>
              </a:solidFill>
              <a:latin typeface="微软雅黑" panose="020B0503020204020204" charset="-122"/>
              <a:ea typeface="微软雅黑" panose="020B0503020204020204" charset="-122"/>
            </a:endParaRPr>
          </a:p>
          <a:p>
            <a:pPr marL="444500" lvl="1" indent="-444500">
              <a:lnSpc>
                <a:spcPct val="150000"/>
              </a:lnSpc>
              <a:buClr>
                <a:srgbClr val="C00000"/>
              </a:buClr>
              <a:buFont typeface="Wingdings" panose="05000000000000000000" pitchFamily="2" charset="2"/>
              <a:buChar char="p"/>
              <a:defRPr/>
            </a:pPr>
            <a:endParaRPr lang="en-US" altLang="zh-CN" sz="2400" dirty="0">
              <a:solidFill>
                <a:srgbClr val="000000"/>
              </a:solidFill>
              <a:latin typeface="黑体" panose="02010609060101010101" pitchFamily="2" charset="-122"/>
              <a:ea typeface="黑体" panose="02010609060101010101" pitchFamily="2" charset="-122"/>
            </a:endParaRPr>
          </a:p>
          <a:p>
            <a:pPr marL="444500" lvl="1" indent="-444500">
              <a:lnSpc>
                <a:spcPct val="150000"/>
              </a:lnSpc>
              <a:buClr>
                <a:srgbClr val="C00000"/>
              </a:buClr>
              <a:buFont typeface="Wingdings" panose="05000000000000000000" pitchFamily="2" charset="2"/>
              <a:buChar char="p"/>
              <a:defRPr/>
            </a:pP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202565" y="1993265"/>
          <a:ext cx="8738235" cy="3937000"/>
        </p:xfrm>
        <a:graphic>
          <a:graphicData uri="http://schemas.openxmlformats.org/presentationml/2006/ole">
            <mc:AlternateContent xmlns:mc="http://schemas.openxmlformats.org/markup-compatibility/2006">
              <mc:Choice xmlns:v="urn:schemas-microsoft-com:vml" Requires="v">
                <p:oleObj spid="_x0000_s2180" name="" r:id="rId1" imgW="6263005" imgH="2821940" progId="Visio.Drawing.15">
                  <p:embed/>
                </p:oleObj>
              </mc:Choice>
              <mc:Fallback>
                <p:oleObj name="" r:id="rId1" imgW="6263005" imgH="2821940" progId="Visio.Drawing.15">
                  <p:embed/>
                  <p:pic>
                    <p:nvPicPr>
                      <p:cNvPr id="0" name="图片 1025"/>
                      <p:cNvPicPr/>
                      <p:nvPr/>
                    </p:nvPicPr>
                    <p:blipFill>
                      <a:blip r:embed="rId2"/>
                      <a:stretch>
                        <a:fillRect/>
                      </a:stretch>
                    </p:blipFill>
                    <p:spPr>
                      <a:xfrm>
                        <a:off x="202565" y="1993265"/>
                        <a:ext cx="8738235" cy="3937000"/>
                      </a:xfrm>
                      <a:prstGeom prst="rect">
                        <a:avLst/>
                      </a:prstGeom>
                    </p:spPr>
                  </p:pic>
                </p:oleObj>
              </mc:Fallback>
            </mc:AlternateContent>
          </a:graphicData>
        </a:graphic>
      </p:graphicFrame>
      <p:sp>
        <p:nvSpPr>
          <p:cNvPr id="2" name="文本框 1"/>
          <p:cNvSpPr txBox="1"/>
          <p:nvPr/>
        </p:nvSpPr>
        <p:spPr>
          <a:xfrm>
            <a:off x="203200" y="4493895"/>
            <a:ext cx="1305560" cy="368300"/>
          </a:xfrm>
          <a:prstGeom prst="rect">
            <a:avLst/>
          </a:prstGeom>
          <a:noFill/>
        </p:spPr>
        <p:txBody>
          <a:bodyPr wrap="square" rtlCol="0">
            <a:spAutoFit/>
          </a:bodyPr>
          <a:lstStyle/>
          <a:p>
            <a:pPr algn="ctr"/>
            <a:r>
              <a:rPr lang="zh-CN" altLang="en-US" b="1">
                <a:solidFill>
                  <a:schemeClr val="tx1">
                    <a:lumMod val="60000"/>
                    <a:lumOff val="40000"/>
                  </a:schemeClr>
                </a:solidFill>
                <a:latin typeface="+mj-ea"/>
                <a:ea typeface="+mj-ea"/>
              </a:rPr>
              <a:t>正在进行</a:t>
            </a:r>
            <a:endParaRPr lang="zh-CN" altLang="en-US" b="1">
              <a:solidFill>
                <a:schemeClr val="tx1">
                  <a:lumMod val="60000"/>
                  <a:lumOff val="40000"/>
                </a:schemeClr>
              </a:solidFill>
              <a:latin typeface="+mj-ea"/>
              <a:ea typeface="+mj-ea"/>
            </a:endParaRPr>
          </a:p>
        </p:txBody>
      </p:sp>
    </p:spTree>
  </p:cSld>
  <p:clrMapOvr>
    <a:masterClrMapping/>
  </p:clrMapOvr>
  <p:transition advTm="29693"/>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19888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539480" cy="286131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cs typeface="+mj-ea"/>
              </a:rPr>
              <a:t>目前博士课题暂定为“</a:t>
            </a:r>
            <a:r>
              <a:rPr lang="zh-CN" sz="2400" dirty="0">
                <a:solidFill>
                  <a:srgbClr val="000000"/>
                </a:solidFill>
                <a:latin typeface="+mj-ea"/>
                <a:ea typeface="+mj-ea"/>
                <a:cs typeface="+mj-ea"/>
              </a:rPr>
              <a:t>仿鸵鸟双足机器人</a:t>
            </a:r>
            <a:r>
              <a:rPr lang="zh-CN" altLang="en-US" sz="2400" dirty="0">
                <a:solidFill>
                  <a:srgbClr val="000000"/>
                </a:solidFill>
                <a:latin typeface="+mj-ea"/>
                <a:ea typeface="+mj-ea"/>
                <a:cs typeface="+mj-ea"/>
              </a:rPr>
              <a:t>运动规划及优化控制研究”，主要研究内容为模仿鸵鸟</a:t>
            </a:r>
            <a:r>
              <a:rPr lang="zh-CN" altLang="en-US" sz="2400" dirty="0">
                <a:solidFill>
                  <a:srgbClr val="000000"/>
                </a:solidFill>
                <a:latin typeface="+mj-ea"/>
                <a:ea typeface="+mj-ea"/>
                <a:cs typeface="+mj-ea"/>
                <a:sym typeface="+mn-ea"/>
              </a:rPr>
              <a:t>双足</a:t>
            </a:r>
            <a:r>
              <a:rPr lang="zh-CN" altLang="en-US" sz="2400" dirty="0">
                <a:solidFill>
                  <a:srgbClr val="000000"/>
                </a:solidFill>
                <a:latin typeface="+mj-ea"/>
                <a:ea typeface="+mj-ea"/>
                <a:cs typeface="+mj-ea"/>
              </a:rPr>
              <a:t>高速灵活机动</a:t>
            </a:r>
            <a:r>
              <a:rPr lang="zh-CN" altLang="en-US" sz="2400" dirty="0">
                <a:solidFill>
                  <a:srgbClr val="000000"/>
                </a:solidFill>
                <a:latin typeface="+mj-ea"/>
                <a:ea typeface="+mj-ea"/>
                <a:cs typeface="+mj-ea"/>
                <a:sym typeface="+mn-ea"/>
              </a:rPr>
              <a:t>的</a:t>
            </a:r>
            <a:r>
              <a:rPr lang="zh-CN" altLang="en-US" sz="2400" dirty="0">
                <a:solidFill>
                  <a:srgbClr val="000000"/>
                </a:solidFill>
                <a:latin typeface="+mj-ea"/>
                <a:ea typeface="+mj-ea"/>
                <a:cs typeface="+mj-ea"/>
              </a:rPr>
              <a:t>能力，即实现一种既能使仿鸵鸟机器人实现高速机动，又能够灵活改变姿态的双足机器人控制方案</a:t>
            </a:r>
            <a:r>
              <a:rPr lang="zh-CN" altLang="en-US" sz="2400" dirty="0">
                <a:solidFill>
                  <a:srgbClr val="000000"/>
                </a:solidFill>
                <a:latin typeface="黑体" panose="02010609060101010101" pitchFamily="2" charset="-122"/>
                <a:ea typeface="黑体" panose="02010609060101010101" pitchFamily="2" charset="-122"/>
              </a:rPr>
              <a:t>。</a:t>
            </a:r>
            <a:endParaRPr lang="en-US" altLang="zh-CN" sz="2400" dirty="0">
              <a:solidFill>
                <a:srgbClr val="000000"/>
              </a:solidFill>
              <a:latin typeface="黑体" panose="02010609060101010101" pitchFamily="2" charset="-122"/>
              <a:ea typeface="黑体" panose="02010609060101010101" pitchFamily="2" charset="-122"/>
            </a:endParaRPr>
          </a:p>
          <a:p>
            <a:pPr marL="444500" indent="-444500">
              <a:lnSpc>
                <a:spcPct val="150000"/>
              </a:lnSpc>
              <a:buClr>
                <a:srgbClr val="C00000"/>
              </a:buClr>
              <a:buFont typeface="Wingdings" panose="05000000000000000000" pitchFamily="2" charset="2"/>
              <a:buChar char="p"/>
              <a:defRPr/>
            </a:pPr>
            <a:endParaRPr lang="zh-CN" altLang="en-US" sz="2400" dirty="0">
              <a:solidFill>
                <a:srgbClr val="FF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187325" y="3649980"/>
          <a:ext cx="8766175" cy="2928620"/>
        </p:xfrm>
        <a:graphic>
          <a:graphicData uri="http://schemas.openxmlformats.org/presentationml/2006/ole">
            <mc:AlternateContent xmlns:mc="http://schemas.openxmlformats.org/markup-compatibility/2006">
              <mc:Choice xmlns:v="urn:schemas-microsoft-com:vml" Requires="v">
                <p:oleObj spid="_x0000_s3204" name="" r:id="rId1" imgW="18612485" imgH="5761990" progId="Visio.Drawing.15">
                  <p:embed/>
                </p:oleObj>
              </mc:Choice>
              <mc:Fallback>
                <p:oleObj name="" r:id="rId1" imgW="18612485" imgH="5761990" progId="Visio.Drawing.15">
                  <p:embed/>
                  <p:pic>
                    <p:nvPicPr>
                      <p:cNvPr id="0" name="图片 1024"/>
                      <p:cNvPicPr/>
                      <p:nvPr/>
                    </p:nvPicPr>
                    <p:blipFill>
                      <a:blip r:embed="rId2"/>
                      <a:stretch>
                        <a:fillRect/>
                      </a:stretch>
                    </p:blipFill>
                    <p:spPr>
                      <a:xfrm>
                        <a:off x="187325" y="3649980"/>
                        <a:ext cx="8766175" cy="2928620"/>
                      </a:xfrm>
                      <a:prstGeom prst="rect">
                        <a:avLst/>
                      </a:prstGeom>
                    </p:spPr>
                  </p:pic>
                </p:oleObj>
              </mc:Fallback>
            </mc:AlternateContent>
          </a:graphicData>
        </a:graphic>
      </p:graphicFrame>
    </p:spTree>
  </p:cSld>
  <p:clrMapOvr>
    <a:masterClrMapping/>
  </p:clrMapOvr>
  <p:transition advTm="29693"/>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2306955"/>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课题来源：</a:t>
            </a:r>
            <a:r>
              <a:rPr lang="en-US" altLang="zh-CN" sz="2400" dirty="0">
                <a:solidFill>
                  <a:srgbClr val="000000"/>
                </a:solidFill>
                <a:latin typeface="+mj-ea"/>
                <a:ea typeface="+mj-ea"/>
                <a:cs typeface="+mj-ea"/>
              </a:rPr>
              <a:t>“xxxxx”</a:t>
            </a:r>
            <a:r>
              <a:rPr lang="zh-CN" sz="2400" dirty="0">
                <a:solidFill>
                  <a:srgbClr val="000000"/>
                </a:solidFill>
                <a:latin typeface="+mj-ea"/>
                <a:ea typeface="+mj-ea"/>
                <a:cs typeface="+mj-ea"/>
              </a:rPr>
              <a:t>预研项目</a:t>
            </a:r>
            <a:r>
              <a:rPr lang="en-US" altLang="zh-CN" sz="2400" dirty="0">
                <a:solidFill>
                  <a:srgbClr val="000000"/>
                </a:solidFill>
                <a:latin typeface="+mj-ea"/>
                <a:ea typeface="+mj-ea"/>
                <a:cs typeface="+mj-ea"/>
              </a:rPr>
              <a:t>::</a:t>
            </a:r>
            <a:r>
              <a:rPr lang="zh-CN" altLang="en-US" sz="2400" dirty="0">
                <a:solidFill>
                  <a:srgbClr val="000000"/>
                </a:solidFill>
                <a:latin typeface="+mj-ea"/>
                <a:ea typeface="+mj-ea"/>
                <a:cs typeface="+mj-ea"/>
              </a:rPr>
              <a:t>双足部分</a:t>
            </a:r>
            <a:endParaRPr lang="zh-CN" altLang="en-US" sz="2400" dirty="0">
              <a:solidFill>
                <a:srgbClr val="000000"/>
              </a:solidFill>
              <a:latin typeface="+mj-ea"/>
              <a:ea typeface="+mj-ea"/>
              <a:cs typeface="+mj-ea"/>
            </a:endParaRPr>
          </a:p>
          <a:p>
            <a:pPr marL="901700" lvl="1" indent="-444500">
              <a:lnSpc>
                <a:spcPct val="150000"/>
              </a:lnSpc>
              <a:buClr>
                <a:srgbClr val="C00000"/>
              </a:buClr>
              <a:buFont typeface="Wingdings" panose="05000000000000000000" charset="0"/>
              <a:buChar char="Ø"/>
              <a:defRPr/>
            </a:pPr>
            <a:r>
              <a:rPr lang="zh-CN" altLang="en-US" sz="2400" dirty="0">
                <a:solidFill>
                  <a:srgbClr val="000000"/>
                </a:solidFill>
                <a:latin typeface="+mj-ea"/>
                <a:ea typeface="+mj-ea"/>
                <a:cs typeface="+mj-ea"/>
              </a:rPr>
              <a:t>总体要求：重量轻、负载高，具有高稳定性、高鲁棒性和高速灵活机动能力双足机器人。</a:t>
            </a:r>
            <a:endParaRPr lang="zh-CN" altLang="en-US" sz="2400" dirty="0">
              <a:solidFill>
                <a:srgbClr val="000000"/>
              </a:solidFill>
              <a:latin typeface="+mj-ea"/>
              <a:ea typeface="+mj-ea"/>
              <a:cs typeface="+mj-ea"/>
            </a:endParaRPr>
          </a:p>
          <a:p>
            <a:pPr marL="444500" indent="-444500">
              <a:lnSpc>
                <a:spcPct val="150000"/>
              </a:lnSpc>
              <a:buClr>
                <a:srgbClr val="C00000"/>
              </a:buClr>
              <a:buFont typeface="Wingdings" panose="05000000000000000000" pitchFamily="2" charset="2"/>
              <a:buChar char="p"/>
              <a:defRPr/>
            </a:pPr>
            <a:endParaRPr lang="zh-CN" altLang="en-US" sz="2400" dirty="0">
              <a:solidFill>
                <a:srgbClr val="000000"/>
              </a:solidFill>
              <a:latin typeface="+mj-ea"/>
              <a:ea typeface="+mj-ea"/>
              <a:cs typeface="+mj-ea"/>
            </a:endParaRPr>
          </a:p>
        </p:txBody>
      </p:sp>
      <p:pic>
        <p:nvPicPr>
          <p:cNvPr id="2" name="图片 1"/>
          <p:cNvPicPr>
            <a:picLocks noChangeAspect="1"/>
          </p:cNvPicPr>
          <p:nvPr/>
        </p:nvPicPr>
        <p:blipFill>
          <a:blip r:embed="rId1"/>
          <a:stretch>
            <a:fillRect/>
          </a:stretch>
        </p:blipFill>
        <p:spPr>
          <a:xfrm>
            <a:off x="390525" y="3377565"/>
            <a:ext cx="4022090" cy="2923540"/>
          </a:xfrm>
          <a:prstGeom prst="rect">
            <a:avLst/>
          </a:prstGeom>
        </p:spPr>
      </p:pic>
      <p:pic>
        <p:nvPicPr>
          <p:cNvPr id="10" name="图片 9"/>
          <p:cNvPicPr>
            <a:picLocks noChangeAspect="1"/>
          </p:cNvPicPr>
          <p:nvPr/>
        </p:nvPicPr>
        <p:blipFill>
          <a:blip r:embed="rId2"/>
          <a:stretch>
            <a:fillRect/>
          </a:stretch>
        </p:blipFill>
        <p:spPr>
          <a:xfrm>
            <a:off x="4566920" y="3377565"/>
            <a:ext cx="4022090" cy="2923540"/>
          </a:xfrm>
          <a:prstGeom prst="rect">
            <a:avLst/>
          </a:prstGeom>
        </p:spPr>
      </p:pic>
    </p:spTree>
  </p:cSld>
  <p:clrMapOvr>
    <a:masterClrMapping/>
  </p:clrMapOvr>
  <p:transition advTm="29693"/>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6903720"/>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rPr>
              <a:t>研究背景</a:t>
            </a:r>
            <a:endParaRPr lang="zh-CN" sz="24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与轮式或履带式机器人相比，腿式机器人具有与地面非连续接触的特点，具备更高的地形适应能力和更广</a:t>
            </a:r>
            <a:r>
              <a:rPr lang="zh-CN" altLang="en-US" sz="2000" dirty="0">
                <a:solidFill>
                  <a:srgbClr val="000000"/>
                </a:solidFill>
                <a:latin typeface="+mj-ea"/>
                <a:ea typeface="+mj-ea"/>
                <a:sym typeface="+mn-ea"/>
              </a:rPr>
              <a:t>应用范围</a:t>
            </a:r>
            <a:r>
              <a:rPr lang="zh-CN" altLang="en-US" sz="2400" dirty="0">
                <a:solidFill>
                  <a:srgbClr val="000000"/>
                </a:solidFill>
                <a:latin typeface="+mj-ea"/>
                <a:ea typeface="+mj-ea"/>
              </a:rPr>
              <a:t>；</a:t>
            </a:r>
            <a:endParaRPr lang="zh-CN" altLang="en-US" sz="24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足式机器人是腿式机器人的一个分支，随着计算能力和制造工艺的进步，成为学术界研究热点之一；</a:t>
            </a:r>
            <a:endParaRPr lang="zh-CN" altLang="en-US" sz="20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双足机器人与多足机器人相比，制造成本低，占地面积小，灵活性好，运动性能高，能够适应更加复杂的地形；且由于其运动方式与人或者动物的运动方式类似，更适合人机交互或人机协同作业；</a:t>
            </a:r>
            <a:endParaRPr lang="zh-CN" altLang="en-US" sz="20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从仿生学角度，双足由可分为仿人和仿动物两种，其中模仿动物以实现高速灵活机动方式，是双足领域的热点之一。</a:t>
            </a: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p:txBody>
      </p:sp>
    </p:spTree>
  </p:cSld>
  <p:clrMapOvr>
    <a:masterClrMapping/>
  </p:clrMapOvr>
  <p:transition advTm="29693"/>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433832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研究意义</a:t>
            </a:r>
            <a:endParaRPr lang="zh-CN" altLang="en-US" sz="24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r>
              <a:rPr lang="zh-CN" altLang="en-US" sz="2000" dirty="0">
                <a:solidFill>
                  <a:srgbClr val="000000"/>
                </a:solidFill>
                <a:latin typeface="+mj-ea"/>
                <a:ea typeface="+mj-ea"/>
              </a:rPr>
              <a:t>双足机器人</a:t>
            </a:r>
            <a:r>
              <a:rPr lang="zh-CN" altLang="en-US" sz="2000" dirty="0">
                <a:solidFill>
                  <a:srgbClr val="000000"/>
                </a:solidFill>
                <a:latin typeface="+mj-ea"/>
                <a:ea typeface="+mj-ea"/>
                <a:sym typeface="+mn-ea"/>
              </a:rPr>
              <a:t>能够</a:t>
            </a:r>
            <a:r>
              <a:rPr lang="zh-CN" altLang="en-US" sz="2000" dirty="0">
                <a:solidFill>
                  <a:srgbClr val="000000"/>
                </a:solidFill>
                <a:latin typeface="+mj-ea"/>
                <a:ea typeface="+mj-ea"/>
              </a:rPr>
              <a:t>利用携带设备，在保持灵活机动的情况下完成</a:t>
            </a:r>
            <a:r>
              <a:rPr lang="zh-CN" altLang="en-US" sz="2000" dirty="0">
                <a:solidFill>
                  <a:srgbClr val="000000"/>
                </a:solidFill>
                <a:latin typeface="+mj-ea"/>
                <a:ea typeface="+mj-ea"/>
                <a:sym typeface="+mn-ea"/>
              </a:rPr>
              <a:t>作业</a:t>
            </a:r>
            <a:r>
              <a:rPr lang="zh-CN" altLang="en-US" sz="2000" dirty="0">
                <a:solidFill>
                  <a:srgbClr val="000000"/>
                </a:solidFill>
                <a:latin typeface="+mj-ea"/>
                <a:ea typeface="+mj-ea"/>
              </a:rPr>
              <a:t>，更加容易与人类进行协作，</a:t>
            </a:r>
            <a:r>
              <a:rPr lang="zh-CN" altLang="en-US" sz="2000" dirty="0">
                <a:solidFill>
                  <a:srgbClr val="000000"/>
                </a:solidFill>
                <a:latin typeface="+mj-ea"/>
                <a:ea typeface="+mj-ea"/>
                <a:sym typeface="+mn-ea"/>
              </a:rPr>
              <a:t>适应人类的生活工作环境，且对于具有危险性的任务场景，比如军事侦察，灾难救援，协同反恐等，使用双足机器人配合甚至代替人类完成任务是理想的工作形式，因此对具有高速灵活机动方式的仿生双足机器人的研究是具有重要理论价值和应用意义的。</a:t>
            </a: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1"/>
          <a:stretch>
            <a:fillRect/>
          </a:stretch>
        </p:blipFill>
        <p:spPr>
          <a:xfrm>
            <a:off x="6412865" y="4211955"/>
            <a:ext cx="1534160" cy="2334260"/>
          </a:xfrm>
          <a:prstGeom prst="rect">
            <a:avLst/>
          </a:prstGeom>
        </p:spPr>
      </p:pic>
    </p:spTree>
  </p:cSld>
  <p:clrMapOvr>
    <a:masterClrMapping/>
  </p:clrMapOvr>
  <p:transition advTm="29693"/>
</p:sld>
</file>

<file path=ppt/tags/tag1.xml><?xml version="1.0" encoding="utf-8"?>
<p:tagLst xmlns:p="http://schemas.openxmlformats.org/presentationml/2006/main">
  <p:tag name="TIMING" val="|5.6"/>
</p:tagLst>
</file>

<file path=ppt/tags/tag2.xml><?xml version="1.0" encoding="utf-8"?>
<p:tagLst xmlns:p="http://schemas.openxmlformats.org/presentationml/2006/main">
  <p:tag name="TIMING" val="|5.6"/>
</p:tagLst>
</file>

<file path=ppt/tags/tag3.xml><?xml version="1.0" encoding="utf-8"?>
<p:tagLst xmlns:p="http://schemas.openxmlformats.org/presentationml/2006/main">
  <p:tag name="TIMING" val="|5.6"/>
</p:tagLst>
</file>

<file path=ppt/tags/tag4.xml><?xml version="1.0" encoding="utf-8"?>
<p:tagLst xmlns:p="http://schemas.openxmlformats.org/presentationml/2006/main">
  <p:tag name="KSO_WM_UNIT_PLACING_PICTURE_USER_VIEWPORT" val="{&quot;height&quot;:6560,&quot;width&quot;:15840}"/>
</p:tagLst>
</file>

<file path=ppt/theme/theme1.xml><?xml version="1.0" encoding="utf-8"?>
<a:theme xmlns:a="http://schemas.openxmlformats.org/drawingml/2006/main" name="Profile">
  <a:themeElements>
    <a:clrScheme name="自定义 1">
      <a:dk1>
        <a:srgbClr val="990000"/>
      </a:dk1>
      <a:lt1>
        <a:srgbClr val="FFFFFF"/>
      </a:lt1>
      <a:dk2>
        <a:srgbClr val="990000"/>
      </a:dk2>
      <a:lt2>
        <a:srgbClr val="DDDDDD"/>
      </a:lt2>
      <a:accent1>
        <a:srgbClr val="A3B2C1"/>
      </a:accent1>
      <a:accent2>
        <a:srgbClr val="CC0000"/>
      </a:accent2>
      <a:accent3>
        <a:srgbClr val="FFFFFF"/>
      </a:accent3>
      <a:accent4>
        <a:srgbClr val="FF4747"/>
      </a:accent4>
      <a:accent5>
        <a:srgbClr val="CED5DD"/>
      </a:accent5>
      <a:accent6>
        <a:srgbClr val="B90000"/>
      </a:accent6>
      <a:hlink>
        <a:srgbClr val="336699"/>
      </a:hlink>
      <a:folHlink>
        <a:srgbClr val="003366"/>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15672</Words>
  <Application>WPS 演示</Application>
  <PresentationFormat>全屏显示(4:3)</PresentationFormat>
  <Paragraphs>623</Paragraphs>
  <Slides>47</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18</vt:i4>
      </vt:variant>
      <vt:variant>
        <vt:lpstr>幻灯片标题</vt:lpstr>
      </vt:variant>
      <vt:variant>
        <vt:i4>47</vt:i4>
      </vt:variant>
    </vt:vector>
  </HeadingPairs>
  <TitlesOfParts>
    <vt:vector size="78" baseType="lpstr">
      <vt:lpstr>Arial</vt:lpstr>
      <vt:lpstr>宋体</vt:lpstr>
      <vt:lpstr>Wingdings</vt:lpstr>
      <vt:lpstr>Verdana</vt:lpstr>
      <vt:lpstr>黑体</vt:lpstr>
      <vt:lpstr>楷体_GB2312</vt:lpstr>
      <vt:lpstr>新宋体</vt:lpstr>
      <vt:lpstr>楷体</vt:lpstr>
      <vt:lpstr>Wingdings</vt:lpstr>
      <vt:lpstr>微软雅黑</vt:lpstr>
      <vt:lpstr>Arial Unicode MS</vt:lpstr>
      <vt:lpstr>Times New Roman</vt:lpstr>
      <vt:lpstr>Profile</vt:lpstr>
      <vt:lpstr>Visio.Drawing.11</vt:lpstr>
      <vt:lpstr>Visio.Drawing.15</vt:lpstr>
      <vt:lpstr>Visio.Drawing.15</vt:lpstr>
      <vt:lpstr>Visio.Drawing.15</vt:lpstr>
      <vt:lpstr>Visio.Drawing.15</vt:lpstr>
      <vt:lpstr>Visio.Drawing.15</vt:lpstr>
      <vt:lpstr>Visio.Drawing.15</vt:lpstr>
      <vt:lpstr>Visio.Drawing.15</vt:lpstr>
      <vt:lpstr>Visio.Drawing.15</vt:lpstr>
      <vt:lpstr>Visio.Drawing.11</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目录</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zju 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实验室研究方向</dc:title>
  <dc:creator>weidong</dc:creator>
  <cp:lastModifiedBy>admin</cp:lastModifiedBy>
  <cp:revision>6050</cp:revision>
  <cp:lastPrinted>2017-09-16T17:47:00Z</cp:lastPrinted>
  <dcterms:created xsi:type="dcterms:W3CDTF">2003-12-05T03:09:00Z</dcterms:created>
  <dcterms:modified xsi:type="dcterms:W3CDTF">2020-10-07T14:00:14Z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